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1">
    <p:kiosk/>
  </p:showPr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ECC"/>
          </a:solidFill>
        </a:fill>
      </a:tcStyle>
    </a:wholeTbl>
    <a:band2H>
      <a:tcTxStyle b="def" i="def"/>
      <a:tcStyle>
        <a:tcBdr/>
        <a:fill>
          <a:solidFill>
            <a:srgbClr val="E9EF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EDCD"/>
          </a:solidFill>
        </a:fill>
      </a:tcStyle>
    </a:wholeTbl>
    <a:band2H>
      <a:tcTxStyle b="def" i="def"/>
      <a:tcStyle>
        <a:tcBdr/>
        <a:fill>
          <a:solidFill>
            <a:srgbClr val="F4F6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9E4"/>
          </a:solidFill>
        </a:fill>
      </a:tcStyle>
    </a:wholeTbl>
    <a:band2H>
      <a:tcTxStyle b="def" i="def"/>
      <a:tcStyle>
        <a:tcBdr/>
        <a:fill>
          <a:solidFill>
            <a:srgbClr val="E6ED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9" name="Texte niveau 1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8" name="Texte niveau 1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73" name="Texte niveau 1…"/>
          <p:cNvSpPr txBox="1"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Texte niveau 1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8251368" y="6404293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mailto:christel.cournil@sciencespo-toulouse.fr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otreaffaireatous.org/actions/lancement-de-superlocal/" TargetMode="External"/><Relationship Id="rId3" Type="http://schemas.openxmlformats.org/officeDocument/2006/relationships/hyperlink" Target="https://notreaffaireatous.org/wp-content/uploads/2020/05/CP-de%CC%81po%CC%82t-recours-contentieux-SCOT-.pdf?utm_source=sendinblue&amp;utm_campaign=CP__Face__la_btonisation_du_Triangle_de_Gonesse_et_lextension_de_laroport_de_Roissy_15_associations_dposent_un_recours_en_contentieux_contre_le_Schma_de_Cohrence_territoriale_de_Roissy_Pays_de_France&amp;utm_medium=email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re 1"/>
          <p:cNvSpPr txBox="1"/>
          <p:nvPr>
            <p:ph type="title"/>
          </p:nvPr>
        </p:nvSpPr>
        <p:spPr>
          <a:xfrm>
            <a:off x="924153" y="499135"/>
            <a:ext cx="6779174" cy="1133897"/>
          </a:xfrm>
          <a:prstGeom prst="rect">
            <a:avLst/>
          </a:prstGeom>
        </p:spPr>
        <p:txBody>
          <a:bodyPr/>
          <a:lstStyle/>
          <a:p>
            <a:pPr algn="ctr" defTabSz="795527">
              <a:defRPr sz="2436">
                <a:solidFill>
                  <a:schemeClr val="accent6"/>
                </a:solidFill>
              </a:defRPr>
            </a:pPr>
            <a:r>
              <a:t>Notre affaire à tous et « l’arme du droit » </a:t>
            </a:r>
            <a:br/>
            <a:r>
              <a:rPr i="1"/>
              <a:t>Le combat d’une ONG pour la justice climatique</a:t>
            </a:r>
          </a:p>
        </p:txBody>
      </p:sp>
      <p:sp>
        <p:nvSpPr>
          <p:cNvPr id="95" name="Sous-titre 2"/>
          <p:cNvSpPr txBox="1"/>
          <p:nvPr>
            <p:ph type="body" sz="quarter" idx="1"/>
          </p:nvPr>
        </p:nvSpPr>
        <p:spPr>
          <a:xfrm>
            <a:off x="5509548" y="4594302"/>
            <a:ext cx="3348702" cy="1828877"/>
          </a:xfrm>
          <a:prstGeom prst="rect">
            <a:avLst/>
          </a:prstGeom>
        </p:spPr>
        <p:txBody>
          <a:bodyPr/>
          <a:lstStyle/>
          <a:p>
            <a:pPr algn="r" defTabSz="795527">
              <a:spcBef>
                <a:spcPts val="800"/>
              </a:spcBef>
              <a:defRPr b="1" sz="1218"/>
            </a:pPr>
            <a:r>
              <a:t>Christel COURNIL</a:t>
            </a:r>
          </a:p>
          <a:p>
            <a:pPr algn="r" defTabSz="795527">
              <a:spcBef>
                <a:spcPts val="800"/>
              </a:spcBef>
              <a:defRPr b="1" sz="1218"/>
            </a:pPr>
            <a:br/>
            <a:r>
              <a:rPr sz="957"/>
              <a:t>Professeure des universités en droit public</a:t>
            </a:r>
            <a:endParaRPr sz="957"/>
          </a:p>
          <a:p>
            <a:pPr algn="r" defTabSz="795527">
              <a:spcBef>
                <a:spcPts val="800"/>
              </a:spcBef>
              <a:defRPr b="1" sz="957"/>
            </a:pPr>
            <a:r>
              <a:t>Sciences Po Toulouse</a:t>
            </a:r>
          </a:p>
          <a:p>
            <a:pPr algn="r" defTabSz="795527">
              <a:spcBef>
                <a:spcPts val="800"/>
              </a:spcBef>
              <a:defRPr b="1" sz="957"/>
            </a:pPr>
          </a:p>
          <a:p>
            <a:pPr algn="r" defTabSz="795527">
              <a:spcBef>
                <a:spcPts val="800"/>
              </a:spcBef>
              <a:defRPr b="1" sz="957"/>
            </a:pPr>
            <a:r>
              <a:t>Membre du LASSP et de l’IDPS</a:t>
            </a:r>
          </a:p>
          <a:p>
            <a:pPr algn="r" defTabSz="795527">
              <a:spcBef>
                <a:spcPts val="800"/>
              </a:spcBef>
              <a:defRPr b="1" sz="957"/>
            </a:pP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 invalidUrl="" action="" tgtFrame="" tooltip="" history="1" highlightClick="0" endSnd="0"/>
              </a:rPr>
              <a:t>christel.cournil@sciencespo-toulouse.fr</a:t>
            </a:r>
            <a:r>
              <a:t>   </a:t>
            </a:r>
          </a:p>
          <a:p>
            <a:pPr algn="r" defTabSz="795527">
              <a:spcBef>
                <a:spcPts val="800"/>
              </a:spcBef>
              <a:defRPr b="1" sz="870"/>
            </a:pPr>
            <a:r>
              <a:t> </a:t>
            </a:r>
          </a:p>
        </p:txBody>
      </p:sp>
      <p:pic>
        <p:nvPicPr>
          <p:cNvPr id="96" name="Image 4" descr="Imag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7409" y="3407445"/>
            <a:ext cx="1402203" cy="816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 6" descr="Imag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03326" y="2667848"/>
            <a:ext cx="1278393" cy="517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 7" descr="Imag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4387" y="2562156"/>
            <a:ext cx="5509550" cy="3121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8"/>
          <p:cNvSpPr/>
          <p:nvPr/>
        </p:nvSpPr>
        <p:spPr>
          <a:xfrm>
            <a:off x="-1" y="0"/>
            <a:ext cx="914171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Titre 1"/>
          <p:cNvSpPr txBox="1"/>
          <p:nvPr>
            <p:ph type="title"/>
          </p:nvPr>
        </p:nvSpPr>
        <p:spPr>
          <a:xfrm>
            <a:off x="479741" y="211991"/>
            <a:ext cx="8182231" cy="1368616"/>
          </a:xfrm>
          <a:prstGeom prst="rect">
            <a:avLst/>
          </a:prstGeom>
        </p:spPr>
        <p:txBody>
          <a:bodyPr anchor="ctr"/>
          <a:lstStyle>
            <a:lvl1pPr algn="ctr" defTabSz="795527">
              <a:defRPr sz="4437"/>
            </a:lvl1pPr>
          </a:lstStyle>
          <a:p>
            <a:pPr/>
            <a:r>
              <a:t>1. Faire constater l’inaction Étatique : L’Affaire du siècle</a:t>
            </a:r>
          </a:p>
        </p:txBody>
      </p:sp>
      <p:grpSp>
        <p:nvGrpSpPr>
          <p:cNvPr id="178" name="sketch line"/>
          <p:cNvGrpSpPr/>
          <p:nvPr/>
        </p:nvGrpSpPr>
        <p:grpSpPr>
          <a:xfrm>
            <a:off x="3337327" y="1822290"/>
            <a:ext cx="2469694" cy="61872"/>
            <a:chOff x="0" y="0"/>
            <a:chExt cx="2469693" cy="61871"/>
          </a:xfrm>
        </p:grpSpPr>
        <p:sp>
          <p:nvSpPr>
            <p:cNvPr id="176" name="Figure"/>
            <p:cNvSpPr/>
            <p:nvPr/>
          </p:nvSpPr>
          <p:spPr>
            <a:xfrm>
              <a:off x="0" y="11467"/>
              <a:ext cx="2469602" cy="5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13271" fill="norm" stroke="1" extrusionOk="0">
                  <a:moveTo>
                    <a:pt x="2" y="4456"/>
                  </a:moveTo>
                  <a:cubicBezTo>
                    <a:pt x="1760" y="13533"/>
                    <a:pt x="2811" y="7424"/>
                    <a:pt x="4966" y="4456"/>
                  </a:cubicBezTo>
                  <a:cubicBezTo>
                    <a:pt x="7138" y="-5459"/>
                    <a:pt x="8222" y="4236"/>
                    <a:pt x="10794" y="4456"/>
                  </a:cubicBezTo>
                  <a:cubicBezTo>
                    <a:pt x="13201" y="8899"/>
                    <a:pt x="14554" y="5954"/>
                    <a:pt x="15542" y="4456"/>
                  </a:cubicBezTo>
                  <a:cubicBezTo>
                    <a:pt x="16138" y="2732"/>
                    <a:pt x="19176" y="9556"/>
                    <a:pt x="21586" y="4456"/>
                  </a:cubicBezTo>
                  <a:cubicBezTo>
                    <a:pt x="21580" y="6662"/>
                    <a:pt x="21598" y="7934"/>
                    <a:pt x="21586" y="9271"/>
                  </a:cubicBezTo>
                  <a:cubicBezTo>
                    <a:pt x="19859" y="16141"/>
                    <a:pt x="17300" y="12813"/>
                    <a:pt x="16406" y="9271"/>
                  </a:cubicBezTo>
                  <a:cubicBezTo>
                    <a:pt x="15318" y="2872"/>
                    <a:pt x="12137" y="5305"/>
                    <a:pt x="10578" y="9271"/>
                  </a:cubicBezTo>
                  <a:cubicBezTo>
                    <a:pt x="9320" y="12634"/>
                    <a:pt x="6592" y="4192"/>
                    <a:pt x="5398" y="9271"/>
                  </a:cubicBezTo>
                  <a:cubicBezTo>
                    <a:pt x="4211" y="11937"/>
                    <a:pt x="2173" y="4353"/>
                    <a:pt x="2" y="9271"/>
                  </a:cubicBezTo>
                  <a:cubicBezTo>
                    <a:pt x="-2" y="7143"/>
                    <a:pt x="1" y="6059"/>
                    <a:pt x="2" y="445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7" name="Figure"/>
            <p:cNvSpPr/>
            <p:nvPr/>
          </p:nvSpPr>
          <p:spPr>
            <a:xfrm>
              <a:off x="232" y="0"/>
              <a:ext cx="2469462" cy="55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12012" fill="norm" stroke="1" extrusionOk="0">
                  <a:moveTo>
                    <a:pt x="0" y="6112"/>
                  </a:moveTo>
                  <a:cubicBezTo>
                    <a:pt x="1510" y="3452"/>
                    <a:pt x="3384" y="12854"/>
                    <a:pt x="5180" y="6112"/>
                  </a:cubicBezTo>
                  <a:cubicBezTo>
                    <a:pt x="6714" y="1109"/>
                    <a:pt x="7621" y="7936"/>
                    <a:pt x="10144" y="6112"/>
                  </a:cubicBezTo>
                  <a:cubicBezTo>
                    <a:pt x="12672" y="5270"/>
                    <a:pt x="14051" y="10283"/>
                    <a:pt x="15108" y="6112"/>
                  </a:cubicBezTo>
                  <a:cubicBezTo>
                    <a:pt x="15900" y="-6564"/>
                    <a:pt x="19892" y="4086"/>
                    <a:pt x="21583" y="6112"/>
                  </a:cubicBezTo>
                  <a:cubicBezTo>
                    <a:pt x="21568" y="7256"/>
                    <a:pt x="21600" y="8698"/>
                    <a:pt x="21583" y="10049"/>
                  </a:cubicBezTo>
                  <a:cubicBezTo>
                    <a:pt x="19516" y="5398"/>
                    <a:pt x="18173" y="11075"/>
                    <a:pt x="15756" y="10049"/>
                  </a:cubicBezTo>
                  <a:cubicBezTo>
                    <a:pt x="13469" y="13134"/>
                    <a:pt x="12101" y="9849"/>
                    <a:pt x="10576" y="10049"/>
                  </a:cubicBezTo>
                  <a:cubicBezTo>
                    <a:pt x="9080" y="8"/>
                    <a:pt x="7174" y="7179"/>
                    <a:pt x="5612" y="10049"/>
                  </a:cubicBezTo>
                  <a:cubicBezTo>
                    <a:pt x="3703" y="8800"/>
                    <a:pt x="1356" y="15036"/>
                    <a:pt x="0" y="10049"/>
                  </a:cubicBezTo>
                  <a:cubicBezTo>
                    <a:pt x="8" y="8998"/>
                    <a:pt x="0" y="6999"/>
                    <a:pt x="0" y="6112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79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029" y="3161210"/>
            <a:ext cx="4210813" cy="2568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 3" descr="Imag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0871" y="3346670"/>
            <a:ext cx="4210813" cy="2197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 6" descr="Imag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2345" y="1162948"/>
            <a:ext cx="1386114" cy="217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7478" y="556538"/>
            <a:ext cx="1092631" cy="1241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 8" descr="Imag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05907" y="975644"/>
            <a:ext cx="1473451" cy="550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 9" descr="Imag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4256" y="784934"/>
            <a:ext cx="698633" cy="931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 2" descr="Imag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41328" y="2226357"/>
            <a:ext cx="6754258" cy="3377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7"/>
          <p:cNvSpPr/>
          <p:nvPr/>
        </p:nvSpPr>
        <p:spPr>
          <a:xfrm>
            <a:off x="-1" y="0"/>
            <a:ext cx="914171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Titre 1"/>
          <p:cNvSpPr txBox="1"/>
          <p:nvPr>
            <p:ph type="title"/>
          </p:nvPr>
        </p:nvSpPr>
        <p:spPr>
          <a:xfrm>
            <a:off x="630935" y="548640"/>
            <a:ext cx="2700647" cy="5431536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pPr/>
            <a:r>
              <a:t>Les avancées en France depuis le Lancement de l’ADS</a:t>
            </a:r>
          </a:p>
        </p:txBody>
      </p:sp>
      <p:grpSp>
        <p:nvGrpSpPr>
          <p:cNvPr id="192" name="sketch line"/>
          <p:cNvGrpSpPr/>
          <p:nvPr/>
        </p:nvGrpSpPr>
        <p:grpSpPr>
          <a:xfrm>
            <a:off x="3560423" y="1027179"/>
            <a:ext cx="64032" cy="4481292"/>
            <a:chOff x="0" y="0"/>
            <a:chExt cx="64031" cy="4481291"/>
          </a:xfrm>
        </p:grpSpPr>
        <p:sp>
          <p:nvSpPr>
            <p:cNvPr id="190" name="Figure"/>
            <p:cNvSpPr/>
            <p:nvPr/>
          </p:nvSpPr>
          <p:spPr>
            <a:xfrm rot="5400000">
              <a:off x="-2209833" y="2209832"/>
              <a:ext cx="4481292" cy="6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13138" fill="norm" stroke="1" extrusionOk="0">
                  <a:moveTo>
                    <a:pt x="2" y="5755"/>
                  </a:moveTo>
                  <a:cubicBezTo>
                    <a:pt x="1403" y="6937"/>
                    <a:pt x="1536" y="8002"/>
                    <a:pt x="2870" y="5755"/>
                  </a:cubicBezTo>
                  <a:cubicBezTo>
                    <a:pt x="4157" y="3488"/>
                    <a:pt x="4860" y="4269"/>
                    <a:pt x="5307" y="5755"/>
                  </a:cubicBezTo>
                  <a:cubicBezTo>
                    <a:pt x="5938" y="3825"/>
                    <a:pt x="7536" y="-6169"/>
                    <a:pt x="8824" y="5755"/>
                  </a:cubicBezTo>
                  <a:cubicBezTo>
                    <a:pt x="10034" y="14018"/>
                    <a:pt x="10516" y="9371"/>
                    <a:pt x="11692" y="5755"/>
                  </a:cubicBezTo>
                  <a:cubicBezTo>
                    <a:pt x="12808" y="1478"/>
                    <a:pt x="13473" y="7550"/>
                    <a:pt x="14561" y="5755"/>
                  </a:cubicBezTo>
                  <a:cubicBezTo>
                    <a:pt x="15785" y="4742"/>
                    <a:pt x="16777" y="6292"/>
                    <a:pt x="18078" y="5755"/>
                  </a:cubicBezTo>
                  <a:cubicBezTo>
                    <a:pt x="19303" y="9177"/>
                    <a:pt x="20734" y="5122"/>
                    <a:pt x="21594" y="5755"/>
                  </a:cubicBezTo>
                  <a:cubicBezTo>
                    <a:pt x="21593" y="6492"/>
                    <a:pt x="21598" y="7595"/>
                    <a:pt x="21594" y="8679"/>
                  </a:cubicBezTo>
                  <a:cubicBezTo>
                    <a:pt x="20538" y="3622"/>
                    <a:pt x="20272" y="11837"/>
                    <a:pt x="18941" y="8679"/>
                  </a:cubicBezTo>
                  <a:cubicBezTo>
                    <a:pt x="17673" y="2456"/>
                    <a:pt x="16838" y="8911"/>
                    <a:pt x="15857" y="8679"/>
                  </a:cubicBezTo>
                  <a:cubicBezTo>
                    <a:pt x="15120" y="-2993"/>
                    <a:pt x="13951" y="1928"/>
                    <a:pt x="12772" y="8679"/>
                  </a:cubicBezTo>
                  <a:cubicBezTo>
                    <a:pt x="11630" y="10294"/>
                    <a:pt x="10729" y="3504"/>
                    <a:pt x="9903" y="8679"/>
                  </a:cubicBezTo>
                  <a:cubicBezTo>
                    <a:pt x="9095" y="13758"/>
                    <a:pt x="7465" y="15431"/>
                    <a:pt x="6387" y="8679"/>
                  </a:cubicBezTo>
                  <a:cubicBezTo>
                    <a:pt x="5018" y="6159"/>
                    <a:pt x="3794" y="1991"/>
                    <a:pt x="2870" y="8679"/>
                  </a:cubicBezTo>
                  <a:cubicBezTo>
                    <a:pt x="1791" y="12754"/>
                    <a:pt x="814" y="10693"/>
                    <a:pt x="2" y="8679"/>
                  </a:cubicBezTo>
                  <a:cubicBezTo>
                    <a:pt x="-2" y="7560"/>
                    <a:pt x="0" y="6700"/>
                    <a:pt x="2" y="575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1" name="Figure"/>
            <p:cNvSpPr/>
            <p:nvPr/>
          </p:nvSpPr>
          <p:spPr>
            <a:xfrm rot="5400000">
              <a:off x="-2206854" y="2210102"/>
              <a:ext cx="4480805" cy="6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3212" fill="norm" stroke="1" extrusionOk="0">
                  <a:moveTo>
                    <a:pt x="1" y="6371"/>
                  </a:moveTo>
                  <a:cubicBezTo>
                    <a:pt x="1291" y="9537"/>
                    <a:pt x="1633" y="6363"/>
                    <a:pt x="2870" y="6371"/>
                  </a:cubicBezTo>
                  <a:cubicBezTo>
                    <a:pt x="4128" y="5895"/>
                    <a:pt x="4163" y="3482"/>
                    <a:pt x="5308" y="6371"/>
                  </a:cubicBezTo>
                  <a:cubicBezTo>
                    <a:pt x="6461" y="10210"/>
                    <a:pt x="6838" y="2277"/>
                    <a:pt x="7961" y="6371"/>
                  </a:cubicBezTo>
                  <a:cubicBezTo>
                    <a:pt x="9041" y="6724"/>
                    <a:pt x="10379" y="11288"/>
                    <a:pt x="11263" y="6371"/>
                  </a:cubicBezTo>
                  <a:cubicBezTo>
                    <a:pt x="12159" y="5459"/>
                    <a:pt x="13104" y="13947"/>
                    <a:pt x="14132" y="6371"/>
                  </a:cubicBezTo>
                  <a:cubicBezTo>
                    <a:pt x="15122" y="2664"/>
                    <a:pt x="15929" y="6678"/>
                    <a:pt x="16785" y="6371"/>
                  </a:cubicBezTo>
                  <a:cubicBezTo>
                    <a:pt x="17594" y="1153"/>
                    <a:pt x="19333" y="-4881"/>
                    <a:pt x="21599" y="6371"/>
                  </a:cubicBezTo>
                  <a:cubicBezTo>
                    <a:pt x="21599" y="7154"/>
                    <a:pt x="21598" y="8397"/>
                    <a:pt x="21599" y="9344"/>
                  </a:cubicBezTo>
                  <a:cubicBezTo>
                    <a:pt x="20755" y="14378"/>
                    <a:pt x="19403" y="11115"/>
                    <a:pt x="18513" y="9344"/>
                  </a:cubicBezTo>
                  <a:cubicBezTo>
                    <a:pt x="17686" y="2708"/>
                    <a:pt x="17145" y="2634"/>
                    <a:pt x="15860" y="9344"/>
                  </a:cubicBezTo>
                  <a:cubicBezTo>
                    <a:pt x="14422" y="9319"/>
                    <a:pt x="13797" y="499"/>
                    <a:pt x="12342" y="9344"/>
                  </a:cubicBezTo>
                  <a:cubicBezTo>
                    <a:pt x="10959" y="13480"/>
                    <a:pt x="10411" y="14049"/>
                    <a:pt x="9473" y="9344"/>
                  </a:cubicBezTo>
                  <a:cubicBezTo>
                    <a:pt x="8610" y="11706"/>
                    <a:pt x="8131" y="16719"/>
                    <a:pt x="7036" y="9344"/>
                  </a:cubicBezTo>
                  <a:cubicBezTo>
                    <a:pt x="6077" y="6457"/>
                    <a:pt x="4406" y="12214"/>
                    <a:pt x="3734" y="9344"/>
                  </a:cubicBezTo>
                  <a:cubicBezTo>
                    <a:pt x="3324" y="5782"/>
                    <a:pt x="1824" y="6751"/>
                    <a:pt x="1" y="9344"/>
                  </a:cubicBezTo>
                  <a:cubicBezTo>
                    <a:pt x="0" y="8185"/>
                    <a:pt x="-1" y="7718"/>
                    <a:pt x="1" y="6371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93" name="Espace réservé du contenu 2"/>
          <p:cNvSpPr txBox="1"/>
          <p:nvPr>
            <p:ph type="body" idx="1"/>
          </p:nvPr>
        </p:nvSpPr>
        <p:spPr>
          <a:xfrm>
            <a:off x="3844812" y="552091"/>
            <a:ext cx="4828271" cy="5431536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None/>
              <a:defRPr b="1" sz="1800"/>
            </a:pPr>
            <a:r>
              <a:t>Accélération de l’agenda politique </a:t>
            </a:r>
          </a:p>
          <a:p>
            <a:pPr lvl="1" marL="617219" indent="-342900" algn="just">
              <a:spcBef>
                <a:spcPts val="500"/>
              </a:spcBef>
              <a:defRPr sz="1800">
                <a:solidFill>
                  <a:schemeClr val="accent1"/>
                </a:solidFill>
              </a:defRPr>
            </a:pPr>
            <a:r>
              <a:t>Programmation pluriannuelle de l’énergie </a:t>
            </a:r>
            <a:r>
              <a:rPr>
                <a:solidFill>
                  <a:srgbClr val="000000"/>
                </a:solidFill>
              </a:rPr>
              <a:t>et la </a:t>
            </a:r>
            <a:r>
              <a:t>SNBC</a:t>
            </a:r>
            <a:r>
              <a:rPr>
                <a:solidFill>
                  <a:srgbClr val="000000"/>
                </a:solidFill>
              </a:rPr>
              <a:t> 2 </a:t>
            </a:r>
            <a:endParaRPr sz="2400"/>
          </a:p>
          <a:p>
            <a:pPr lvl="1" marL="617219" indent="-342900" algn="just">
              <a:spcBef>
                <a:spcPts val="500"/>
              </a:spcBef>
              <a:defRPr sz="1800"/>
            </a:pPr>
            <a:r>
              <a:t>Les 146 propositions de la </a:t>
            </a:r>
            <a:r>
              <a:rPr>
                <a:solidFill>
                  <a:schemeClr val="accent1"/>
                </a:solidFill>
              </a:rPr>
              <a:t>Convention citoyenne pour le climat</a:t>
            </a:r>
            <a:endParaRPr sz="2400"/>
          </a:p>
          <a:p>
            <a:pPr lvl="1" marL="617219" indent="-342900">
              <a:spcBef>
                <a:spcPts val="500"/>
              </a:spcBef>
              <a:defRPr sz="1800"/>
            </a:pPr>
            <a:r>
              <a:t>Création du HCC et conseil de défense écologique </a:t>
            </a:r>
            <a:endParaRPr sz="2400"/>
          </a:p>
          <a:p>
            <a:pPr lvl="1" marL="617219" indent="-342900">
              <a:spcBef>
                <a:spcPts val="500"/>
              </a:spcBef>
              <a:buFontTx/>
              <a:buAutoNum type="arabicPeriod" startAt="1"/>
              <a:defRPr sz="1800"/>
            </a:pPr>
          </a:p>
          <a:p>
            <a:pPr marL="0" indent="0">
              <a:buSzTx/>
              <a:buNone/>
              <a:defRPr b="1" sz="1800"/>
            </a:pPr>
            <a:r>
              <a:t>Accélération du cadre réglementaire et légal </a:t>
            </a:r>
          </a:p>
          <a:p>
            <a:pPr lvl="1" marL="685800" indent="-228600">
              <a:spcBef>
                <a:spcPts val="500"/>
              </a:spcBef>
              <a:defRPr sz="1800"/>
            </a:pPr>
            <a:r>
              <a:t>Loi énergie climat (2019) avec la neutralité carbone dans la loi pour 2050</a:t>
            </a:r>
            <a:endParaRPr sz="2400"/>
          </a:p>
          <a:p>
            <a:pPr lvl="1" marL="685800" indent="-228600">
              <a:spcBef>
                <a:spcPts val="500"/>
              </a:spcBef>
              <a:defRPr sz="1800"/>
            </a:pPr>
            <a:r>
              <a:t>Légalisation de l’urgence écologique et climatique dans le code de l’énergie</a:t>
            </a:r>
            <a:endParaRPr sz="2400"/>
          </a:p>
          <a:p>
            <a:pPr lvl="1" marL="685800" indent="-228600">
              <a:spcBef>
                <a:spcPts val="500"/>
              </a:spcBef>
              <a:defRPr sz="1800"/>
            </a:pPr>
            <a:r>
              <a:t>Le projet de loi de la CCC (janvier 2021)</a:t>
            </a:r>
            <a:endParaRPr sz="2400"/>
          </a:p>
          <a:p>
            <a:pPr lvl="1" marL="685800" indent="-228600">
              <a:spcBef>
                <a:spcPts val="500"/>
              </a:spcBef>
              <a:defRPr sz="1800"/>
            </a:pPr>
            <a:r>
              <a:t>Projet de révision constitutionnelle (art 1</a:t>
            </a:r>
            <a:r>
              <a:rPr baseline="30000"/>
              <a:t>er</a:t>
            </a:r>
            <a:r>
              <a:t> de la Constitution)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7"/>
          <p:cNvSpPr/>
          <p:nvPr/>
        </p:nvSpPr>
        <p:spPr>
          <a:xfrm>
            <a:off x="-1" y="0"/>
            <a:ext cx="914171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6" name="Titre 1"/>
          <p:cNvSpPr txBox="1"/>
          <p:nvPr>
            <p:ph type="title"/>
          </p:nvPr>
        </p:nvSpPr>
        <p:spPr>
          <a:xfrm>
            <a:off x="479036" y="548640"/>
            <a:ext cx="2852547" cy="5431536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pPr/>
            <a:r>
              <a:t>Objectifs, demandes &amp; résultats</a:t>
            </a:r>
          </a:p>
        </p:txBody>
      </p:sp>
      <p:grpSp>
        <p:nvGrpSpPr>
          <p:cNvPr id="199" name="sketch line"/>
          <p:cNvGrpSpPr/>
          <p:nvPr/>
        </p:nvGrpSpPr>
        <p:grpSpPr>
          <a:xfrm>
            <a:off x="3560423" y="1027179"/>
            <a:ext cx="64032" cy="4481292"/>
            <a:chOff x="0" y="0"/>
            <a:chExt cx="64031" cy="4481291"/>
          </a:xfrm>
        </p:grpSpPr>
        <p:sp>
          <p:nvSpPr>
            <p:cNvPr id="197" name="Figure"/>
            <p:cNvSpPr/>
            <p:nvPr/>
          </p:nvSpPr>
          <p:spPr>
            <a:xfrm rot="5400000">
              <a:off x="-2209833" y="2209832"/>
              <a:ext cx="4481292" cy="6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13138" fill="norm" stroke="1" extrusionOk="0">
                  <a:moveTo>
                    <a:pt x="2" y="5755"/>
                  </a:moveTo>
                  <a:cubicBezTo>
                    <a:pt x="1403" y="6937"/>
                    <a:pt x="1536" y="8002"/>
                    <a:pt x="2870" y="5755"/>
                  </a:cubicBezTo>
                  <a:cubicBezTo>
                    <a:pt x="4157" y="3488"/>
                    <a:pt x="4860" y="4269"/>
                    <a:pt x="5307" y="5755"/>
                  </a:cubicBezTo>
                  <a:cubicBezTo>
                    <a:pt x="5938" y="3825"/>
                    <a:pt x="7536" y="-6169"/>
                    <a:pt x="8824" y="5755"/>
                  </a:cubicBezTo>
                  <a:cubicBezTo>
                    <a:pt x="10034" y="14018"/>
                    <a:pt x="10516" y="9371"/>
                    <a:pt x="11692" y="5755"/>
                  </a:cubicBezTo>
                  <a:cubicBezTo>
                    <a:pt x="12808" y="1478"/>
                    <a:pt x="13473" y="7550"/>
                    <a:pt x="14561" y="5755"/>
                  </a:cubicBezTo>
                  <a:cubicBezTo>
                    <a:pt x="15785" y="4742"/>
                    <a:pt x="16777" y="6292"/>
                    <a:pt x="18078" y="5755"/>
                  </a:cubicBezTo>
                  <a:cubicBezTo>
                    <a:pt x="19303" y="9177"/>
                    <a:pt x="20734" y="5122"/>
                    <a:pt x="21594" y="5755"/>
                  </a:cubicBezTo>
                  <a:cubicBezTo>
                    <a:pt x="21593" y="6492"/>
                    <a:pt x="21598" y="7595"/>
                    <a:pt x="21594" y="8679"/>
                  </a:cubicBezTo>
                  <a:cubicBezTo>
                    <a:pt x="20538" y="3622"/>
                    <a:pt x="20272" y="11837"/>
                    <a:pt x="18941" y="8679"/>
                  </a:cubicBezTo>
                  <a:cubicBezTo>
                    <a:pt x="17673" y="2456"/>
                    <a:pt x="16838" y="8911"/>
                    <a:pt x="15857" y="8679"/>
                  </a:cubicBezTo>
                  <a:cubicBezTo>
                    <a:pt x="15120" y="-2993"/>
                    <a:pt x="13951" y="1928"/>
                    <a:pt x="12772" y="8679"/>
                  </a:cubicBezTo>
                  <a:cubicBezTo>
                    <a:pt x="11630" y="10294"/>
                    <a:pt x="10729" y="3504"/>
                    <a:pt x="9903" y="8679"/>
                  </a:cubicBezTo>
                  <a:cubicBezTo>
                    <a:pt x="9095" y="13758"/>
                    <a:pt x="7465" y="15431"/>
                    <a:pt x="6387" y="8679"/>
                  </a:cubicBezTo>
                  <a:cubicBezTo>
                    <a:pt x="5018" y="6159"/>
                    <a:pt x="3794" y="1991"/>
                    <a:pt x="2870" y="8679"/>
                  </a:cubicBezTo>
                  <a:cubicBezTo>
                    <a:pt x="1791" y="12754"/>
                    <a:pt x="814" y="10693"/>
                    <a:pt x="2" y="8679"/>
                  </a:cubicBezTo>
                  <a:cubicBezTo>
                    <a:pt x="-2" y="7560"/>
                    <a:pt x="0" y="6700"/>
                    <a:pt x="2" y="575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8" name="Figure"/>
            <p:cNvSpPr/>
            <p:nvPr/>
          </p:nvSpPr>
          <p:spPr>
            <a:xfrm rot="5400000">
              <a:off x="-2206854" y="2210102"/>
              <a:ext cx="4480805" cy="6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3212" fill="norm" stroke="1" extrusionOk="0">
                  <a:moveTo>
                    <a:pt x="1" y="6371"/>
                  </a:moveTo>
                  <a:cubicBezTo>
                    <a:pt x="1291" y="9537"/>
                    <a:pt x="1633" y="6363"/>
                    <a:pt x="2870" y="6371"/>
                  </a:cubicBezTo>
                  <a:cubicBezTo>
                    <a:pt x="4128" y="5895"/>
                    <a:pt x="4163" y="3482"/>
                    <a:pt x="5308" y="6371"/>
                  </a:cubicBezTo>
                  <a:cubicBezTo>
                    <a:pt x="6461" y="10210"/>
                    <a:pt x="6838" y="2277"/>
                    <a:pt x="7961" y="6371"/>
                  </a:cubicBezTo>
                  <a:cubicBezTo>
                    <a:pt x="9041" y="6724"/>
                    <a:pt x="10379" y="11288"/>
                    <a:pt x="11263" y="6371"/>
                  </a:cubicBezTo>
                  <a:cubicBezTo>
                    <a:pt x="12159" y="5459"/>
                    <a:pt x="13104" y="13947"/>
                    <a:pt x="14132" y="6371"/>
                  </a:cubicBezTo>
                  <a:cubicBezTo>
                    <a:pt x="15122" y="2664"/>
                    <a:pt x="15929" y="6678"/>
                    <a:pt x="16785" y="6371"/>
                  </a:cubicBezTo>
                  <a:cubicBezTo>
                    <a:pt x="17594" y="1153"/>
                    <a:pt x="19333" y="-4881"/>
                    <a:pt x="21599" y="6371"/>
                  </a:cubicBezTo>
                  <a:cubicBezTo>
                    <a:pt x="21599" y="7154"/>
                    <a:pt x="21598" y="8397"/>
                    <a:pt x="21599" y="9344"/>
                  </a:cubicBezTo>
                  <a:cubicBezTo>
                    <a:pt x="20755" y="14378"/>
                    <a:pt x="19403" y="11115"/>
                    <a:pt x="18513" y="9344"/>
                  </a:cubicBezTo>
                  <a:cubicBezTo>
                    <a:pt x="17686" y="2708"/>
                    <a:pt x="17145" y="2634"/>
                    <a:pt x="15860" y="9344"/>
                  </a:cubicBezTo>
                  <a:cubicBezTo>
                    <a:pt x="14422" y="9319"/>
                    <a:pt x="13797" y="499"/>
                    <a:pt x="12342" y="9344"/>
                  </a:cubicBezTo>
                  <a:cubicBezTo>
                    <a:pt x="10959" y="13480"/>
                    <a:pt x="10411" y="14049"/>
                    <a:pt x="9473" y="9344"/>
                  </a:cubicBezTo>
                  <a:cubicBezTo>
                    <a:pt x="8610" y="11706"/>
                    <a:pt x="8131" y="16719"/>
                    <a:pt x="7036" y="9344"/>
                  </a:cubicBezTo>
                  <a:cubicBezTo>
                    <a:pt x="6077" y="6457"/>
                    <a:pt x="4406" y="12214"/>
                    <a:pt x="3734" y="9344"/>
                  </a:cubicBezTo>
                  <a:cubicBezTo>
                    <a:pt x="3324" y="5782"/>
                    <a:pt x="1824" y="6751"/>
                    <a:pt x="1" y="9344"/>
                  </a:cubicBezTo>
                  <a:cubicBezTo>
                    <a:pt x="0" y="8185"/>
                    <a:pt x="-1" y="7718"/>
                    <a:pt x="1" y="6371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00" name="Espace réservé du contenu 2"/>
          <p:cNvSpPr txBox="1"/>
          <p:nvPr>
            <p:ph type="body" idx="1"/>
          </p:nvPr>
        </p:nvSpPr>
        <p:spPr>
          <a:xfrm>
            <a:off x="3844812" y="552089"/>
            <a:ext cx="4911985" cy="5913105"/>
          </a:xfrm>
          <a:prstGeom prst="rect">
            <a:avLst/>
          </a:prstGeom>
        </p:spPr>
        <p:txBody>
          <a:bodyPr anchor="ctr"/>
          <a:lstStyle/>
          <a:p>
            <a:pPr marL="0" indent="0" algn="ctr" defTabSz="877823">
              <a:spcBef>
                <a:spcPts val="900"/>
              </a:spcBef>
              <a:buSzTx/>
              <a:buNone/>
              <a:defRPr b="1" sz="1919"/>
            </a:pPr>
            <a:r>
              <a:t>TA </a:t>
            </a:r>
            <a:r>
              <a:rPr i="1"/>
              <a:t>Affaire du siècle   </a:t>
            </a:r>
            <a:r>
              <a:t>février 2021 </a:t>
            </a:r>
            <a:endParaRPr i="1"/>
          </a:p>
          <a:p>
            <a:pPr marL="0" indent="0" algn="ctr" defTabSz="877823">
              <a:spcBef>
                <a:spcPts val="900"/>
              </a:spcBef>
              <a:buSzTx/>
              <a:buNone/>
              <a:defRPr b="1" sz="1919"/>
            </a:pPr>
            <a:r>
              <a:t>CE </a:t>
            </a:r>
            <a:r>
              <a:rPr i="1"/>
              <a:t>Commune de Grande-Synthe</a:t>
            </a:r>
            <a:r>
              <a:t> nov 2020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1536"/>
            </a:pPr>
          </a:p>
          <a:p>
            <a:pPr marL="493775" indent="-493775" algn="just" defTabSz="877823">
              <a:spcBef>
                <a:spcPts val="900"/>
              </a:spcBef>
              <a:buFontTx/>
              <a:buAutoNum type="arabicPeriod" startAt="1"/>
              <a:defRPr sz="1536"/>
            </a:pPr>
            <a:r>
              <a:t>Faire reconnaitre une obligation générale de lutte climatique et </a:t>
            </a:r>
            <a:r>
              <a:rPr b="1"/>
              <a:t>contraignante</a:t>
            </a:r>
            <a:r>
              <a:t> = </a:t>
            </a:r>
            <a:r>
              <a:rPr b="1">
                <a:solidFill>
                  <a:schemeClr val="accent1"/>
                </a:solidFill>
              </a:rPr>
              <a:t>obtenue avec l’intervention volontaire dans le contentieux de GS</a:t>
            </a:r>
            <a:endParaRPr b="1">
              <a:solidFill>
                <a:schemeClr val="accent1"/>
              </a:solidFill>
            </a:endParaRPr>
          </a:p>
          <a:p>
            <a:pPr marL="493775" indent="-493775" algn="just" defTabSz="877823">
              <a:spcBef>
                <a:spcPts val="900"/>
              </a:spcBef>
              <a:buFontTx/>
              <a:buAutoNum type="arabicPeriod" startAt="1"/>
              <a:defRPr sz="1536"/>
            </a:pPr>
            <a:r>
              <a:t>Condamnation de l’État pour inaction climatique (Faute) = </a:t>
            </a:r>
            <a:r>
              <a:rPr b="1">
                <a:solidFill>
                  <a:schemeClr val="accent1"/>
                </a:solidFill>
              </a:rPr>
              <a:t>obtenue</a:t>
            </a:r>
            <a:endParaRPr b="1">
              <a:solidFill>
                <a:schemeClr val="accent1"/>
              </a:solidFill>
            </a:endParaRPr>
          </a:p>
          <a:p>
            <a:pPr marL="493775" indent="-493775" algn="just" defTabSz="877823">
              <a:spcBef>
                <a:spcPts val="900"/>
              </a:spcBef>
              <a:buFontTx/>
              <a:buAutoNum type="arabicPeriod" startAt="1"/>
              <a:defRPr sz="1536"/>
            </a:pPr>
            <a:r>
              <a:t>Réparation du préjudice moral des associations = </a:t>
            </a:r>
            <a:r>
              <a:rPr b="1">
                <a:solidFill>
                  <a:schemeClr val="accent1"/>
                </a:solidFill>
              </a:rPr>
              <a:t>obtenue 1 €  </a:t>
            </a:r>
            <a:endParaRPr b="1">
              <a:solidFill>
                <a:schemeClr val="accent1"/>
              </a:solidFill>
            </a:endParaRPr>
          </a:p>
          <a:p>
            <a:pPr marL="493775" indent="-493775" algn="just" defTabSz="877823">
              <a:spcBef>
                <a:spcPts val="900"/>
              </a:spcBef>
              <a:buFontTx/>
              <a:buAutoNum type="arabicPeriod" startAt="1"/>
              <a:defRPr sz="1536"/>
            </a:pPr>
            <a:r>
              <a:t>Reconnaissance du dommage écologique en matière climatique devant le juge administratif = </a:t>
            </a:r>
            <a:r>
              <a:rPr b="1">
                <a:solidFill>
                  <a:schemeClr val="accent1"/>
                </a:solidFill>
              </a:rPr>
              <a:t>obtenue </a:t>
            </a:r>
            <a:endParaRPr b="1">
              <a:solidFill>
                <a:schemeClr val="accent1"/>
              </a:solidFill>
            </a:endParaRPr>
          </a:p>
          <a:p>
            <a:pPr marL="493775" indent="-493775" algn="just" defTabSz="877823">
              <a:spcBef>
                <a:spcPts val="900"/>
              </a:spcBef>
              <a:buFontTx/>
              <a:buAutoNum type="arabicPeriod" startAt="1"/>
              <a:defRPr sz="1536"/>
            </a:pPr>
            <a:r>
              <a:t>Réparation indemnitaire du préjudice écologique en écologique = </a:t>
            </a:r>
            <a:r>
              <a:rPr b="1">
                <a:solidFill>
                  <a:srgbClr val="FF0000"/>
                </a:solidFill>
              </a:rPr>
              <a:t>pas obtenu 1 €</a:t>
            </a:r>
            <a:endParaRPr b="1">
              <a:solidFill>
                <a:srgbClr val="FF0000"/>
              </a:solidFill>
            </a:endParaRPr>
          </a:p>
          <a:p>
            <a:pPr marL="493775" indent="-493775" algn="just" defTabSz="877823">
              <a:spcBef>
                <a:spcPts val="900"/>
              </a:spcBef>
              <a:buFontTx/>
              <a:buAutoNum type="arabicPeriod" startAt="1"/>
              <a:defRPr sz="1536"/>
            </a:pPr>
            <a:r>
              <a:t>Faire reconnaitre un nouveau PDG et l’argumentaire DH et CC : </a:t>
            </a:r>
            <a:r>
              <a:rPr b="1">
                <a:solidFill>
                  <a:srgbClr val="FF0000"/>
                </a:solidFill>
              </a:rPr>
              <a:t>non obtenu </a:t>
            </a:r>
            <a:endParaRPr b="1">
              <a:solidFill>
                <a:srgbClr val="FF0000"/>
              </a:solidFill>
            </a:endParaRPr>
          </a:p>
          <a:p>
            <a:pPr marL="493775" indent="-493775" algn="just" defTabSz="877823">
              <a:spcBef>
                <a:spcPts val="900"/>
              </a:spcBef>
              <a:buFontTx/>
              <a:buAutoNum type="arabicPeriod" startAt="1"/>
              <a:defRPr sz="1536"/>
            </a:pPr>
            <a:r>
              <a:t>Injonction « réparatrice » d’agir conformément à la trajectoire 1,5°C = </a:t>
            </a:r>
            <a:r>
              <a:rPr b="1">
                <a:solidFill>
                  <a:schemeClr val="accent6"/>
                </a:solidFill>
              </a:rPr>
              <a:t>en attente </a:t>
            </a:r>
            <a:endParaRPr b="1">
              <a:solidFill>
                <a:schemeClr val="accent6"/>
              </a:solidFill>
            </a:endParaRPr>
          </a:p>
          <a:p>
            <a:pPr marL="219455" indent="-219455" defTabSz="877823">
              <a:spcBef>
                <a:spcPts val="900"/>
              </a:spcBef>
              <a:defRPr sz="1536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7"/>
          <p:cNvSpPr/>
          <p:nvPr/>
        </p:nvSpPr>
        <p:spPr>
          <a:xfrm>
            <a:off x="-1" y="0"/>
            <a:ext cx="914171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3" name="Titre 1"/>
          <p:cNvSpPr txBox="1"/>
          <p:nvPr>
            <p:ph type="title"/>
          </p:nvPr>
        </p:nvSpPr>
        <p:spPr>
          <a:xfrm>
            <a:off x="3973321" y="329184"/>
            <a:ext cx="4688333" cy="1783079"/>
          </a:xfrm>
          <a:prstGeom prst="rect">
            <a:avLst/>
          </a:prstGeom>
        </p:spPr>
        <p:txBody>
          <a:bodyPr anchor="b"/>
          <a:lstStyle>
            <a:lvl1pPr defTabSz="868680">
              <a:defRPr sz="3420"/>
            </a:lvl1pPr>
          </a:lstStyle>
          <a:p>
            <a:pPr/>
            <a:r>
              <a:t>2. Faire reconnaitre des obligations climatiques aux entreprises privées </a:t>
            </a:r>
          </a:p>
        </p:txBody>
      </p:sp>
      <p:pic>
        <p:nvPicPr>
          <p:cNvPr id="204" name="Image 6" descr="Image 6"/>
          <p:cNvPicPr>
            <a:picLocks noChangeAspect="1"/>
          </p:cNvPicPr>
          <p:nvPr/>
        </p:nvPicPr>
        <p:blipFill>
          <a:blip r:embed="rId2">
            <a:extLst/>
          </a:blip>
          <a:srcRect l="19793" t="0" r="8216" b="0"/>
          <a:stretch>
            <a:fillRect/>
          </a:stretch>
        </p:blipFill>
        <p:spPr>
          <a:xfrm>
            <a:off x="19" y="9"/>
            <a:ext cx="3492995" cy="685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8235" y="21600"/>
                </a:lnTo>
                <a:lnTo>
                  <a:pt x="18641" y="21010"/>
                </a:lnTo>
                <a:cubicBezTo>
                  <a:pt x="19189" y="20153"/>
                  <a:pt x="19670" y="19271"/>
                  <a:pt x="20087" y="18364"/>
                </a:cubicBezTo>
                <a:cubicBezTo>
                  <a:pt x="20248" y="18015"/>
                  <a:pt x="20383" y="17662"/>
                  <a:pt x="20552" y="17261"/>
                </a:cubicBezTo>
                <a:cubicBezTo>
                  <a:pt x="20552" y="17297"/>
                  <a:pt x="20550" y="17331"/>
                  <a:pt x="20545" y="17366"/>
                </a:cubicBezTo>
                <a:cubicBezTo>
                  <a:pt x="20313" y="18027"/>
                  <a:pt x="20113" y="18694"/>
                  <a:pt x="19843" y="19348"/>
                </a:cubicBezTo>
                <a:cubicBezTo>
                  <a:pt x="19531" y="20097"/>
                  <a:pt x="19175" y="20832"/>
                  <a:pt x="18769" y="21549"/>
                </a:cubicBezTo>
                <a:lnTo>
                  <a:pt x="18737" y="21600"/>
                </a:lnTo>
                <a:lnTo>
                  <a:pt x="18981" y="21600"/>
                </a:lnTo>
                <a:lnTo>
                  <a:pt x="19040" y="21506"/>
                </a:lnTo>
                <a:cubicBezTo>
                  <a:pt x="19775" y="20203"/>
                  <a:pt x="20331" y="18863"/>
                  <a:pt x="20741" y="17490"/>
                </a:cubicBezTo>
                <a:cubicBezTo>
                  <a:pt x="21112" y="16246"/>
                  <a:pt x="21332" y="14988"/>
                  <a:pt x="21477" y="13724"/>
                </a:cubicBezTo>
                <a:cubicBezTo>
                  <a:pt x="21600" y="12642"/>
                  <a:pt x="21513" y="11568"/>
                  <a:pt x="21318" y="10492"/>
                </a:cubicBezTo>
                <a:cubicBezTo>
                  <a:pt x="20946" y="8391"/>
                  <a:pt x="20250" y="6322"/>
                  <a:pt x="19241" y="4319"/>
                </a:cubicBezTo>
                <a:cubicBezTo>
                  <a:pt x="18593" y="3043"/>
                  <a:pt x="17834" y="1805"/>
                  <a:pt x="16931" y="619"/>
                </a:cubicBezTo>
                <a:lnTo>
                  <a:pt x="16434" y="0"/>
                </a:lnTo>
                <a:lnTo>
                  <a:pt x="16168" y="0"/>
                </a:lnTo>
                <a:lnTo>
                  <a:pt x="16987" y="1045"/>
                </a:lnTo>
                <a:cubicBezTo>
                  <a:pt x="17303" y="1478"/>
                  <a:pt x="17603" y="1917"/>
                  <a:pt x="17885" y="2362"/>
                </a:cubicBezTo>
                <a:cubicBezTo>
                  <a:pt x="17954" y="2472"/>
                  <a:pt x="18020" y="2582"/>
                  <a:pt x="18088" y="2691"/>
                </a:cubicBezTo>
                <a:cubicBezTo>
                  <a:pt x="18036" y="2663"/>
                  <a:pt x="17996" y="2625"/>
                  <a:pt x="17971" y="2582"/>
                </a:cubicBezTo>
                <a:cubicBezTo>
                  <a:pt x="17467" y="1857"/>
                  <a:pt x="16911" y="1151"/>
                  <a:pt x="16302" y="469"/>
                </a:cubicBezTo>
                <a:lnTo>
                  <a:pt x="15857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07" name="sketchy line"/>
          <p:cNvGrpSpPr/>
          <p:nvPr/>
        </p:nvGrpSpPr>
        <p:grpSpPr>
          <a:xfrm>
            <a:off x="3973135" y="2352066"/>
            <a:ext cx="3182912" cy="48524"/>
            <a:chOff x="0" y="0"/>
            <a:chExt cx="3182911" cy="48522"/>
          </a:xfrm>
        </p:grpSpPr>
        <p:sp>
          <p:nvSpPr>
            <p:cNvPr id="205" name="Figure"/>
            <p:cNvSpPr/>
            <p:nvPr/>
          </p:nvSpPr>
          <p:spPr>
            <a:xfrm>
              <a:off x="7" y="7679"/>
              <a:ext cx="3182905" cy="4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1261" fill="norm" stroke="1" extrusionOk="0">
                  <a:moveTo>
                    <a:pt x="2" y="4191"/>
                  </a:moveTo>
                  <a:cubicBezTo>
                    <a:pt x="1524" y="-6653"/>
                    <a:pt x="2843" y="7345"/>
                    <a:pt x="3889" y="4191"/>
                  </a:cubicBezTo>
                  <a:cubicBezTo>
                    <a:pt x="5093" y="2430"/>
                    <a:pt x="6384" y="8549"/>
                    <a:pt x="7560" y="4191"/>
                  </a:cubicBezTo>
                  <a:cubicBezTo>
                    <a:pt x="8977" y="3701"/>
                    <a:pt x="10216" y="11974"/>
                    <a:pt x="11448" y="4191"/>
                  </a:cubicBezTo>
                  <a:cubicBezTo>
                    <a:pt x="12577" y="4631"/>
                    <a:pt x="14893" y="3851"/>
                    <a:pt x="15767" y="4191"/>
                  </a:cubicBezTo>
                  <a:cubicBezTo>
                    <a:pt x="16889" y="14229"/>
                    <a:pt x="19694" y="-6930"/>
                    <a:pt x="21598" y="4191"/>
                  </a:cubicBezTo>
                  <a:cubicBezTo>
                    <a:pt x="21594" y="5583"/>
                    <a:pt x="21599" y="7512"/>
                    <a:pt x="21598" y="9233"/>
                  </a:cubicBezTo>
                  <a:cubicBezTo>
                    <a:pt x="20443" y="-6236"/>
                    <a:pt x="18766" y="14011"/>
                    <a:pt x="17278" y="9233"/>
                  </a:cubicBezTo>
                  <a:cubicBezTo>
                    <a:pt x="15835" y="8027"/>
                    <a:pt x="14620" y="6904"/>
                    <a:pt x="12527" y="9233"/>
                  </a:cubicBezTo>
                  <a:cubicBezTo>
                    <a:pt x="10394" y="13513"/>
                    <a:pt x="9886" y="2370"/>
                    <a:pt x="8856" y="9233"/>
                  </a:cubicBezTo>
                  <a:cubicBezTo>
                    <a:pt x="7929" y="14213"/>
                    <a:pt x="6302" y="8340"/>
                    <a:pt x="4105" y="9233"/>
                  </a:cubicBezTo>
                  <a:cubicBezTo>
                    <a:pt x="1938" y="14670"/>
                    <a:pt x="789" y="-1931"/>
                    <a:pt x="2" y="9233"/>
                  </a:cubicBezTo>
                  <a:cubicBezTo>
                    <a:pt x="1" y="7640"/>
                    <a:pt x="-1" y="6408"/>
                    <a:pt x="2" y="419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6" name="Figure"/>
            <p:cNvSpPr/>
            <p:nvPr/>
          </p:nvSpPr>
          <p:spPr>
            <a:xfrm>
              <a:off x="0" y="0"/>
              <a:ext cx="3182878" cy="45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9210" fill="norm" stroke="1" extrusionOk="0">
                  <a:moveTo>
                    <a:pt x="1" y="4648"/>
                  </a:moveTo>
                  <a:cubicBezTo>
                    <a:pt x="1534" y="11471"/>
                    <a:pt x="2839" y="8232"/>
                    <a:pt x="4321" y="4648"/>
                  </a:cubicBezTo>
                  <a:cubicBezTo>
                    <a:pt x="5873" y="3859"/>
                    <a:pt x="6860" y="958"/>
                    <a:pt x="8640" y="4648"/>
                  </a:cubicBezTo>
                  <a:cubicBezTo>
                    <a:pt x="10368" y="-310"/>
                    <a:pt x="11562" y="-2677"/>
                    <a:pt x="12959" y="4648"/>
                  </a:cubicBezTo>
                  <a:cubicBezTo>
                    <a:pt x="14383" y="4987"/>
                    <a:pt x="14933" y="719"/>
                    <a:pt x="16846" y="4648"/>
                  </a:cubicBezTo>
                  <a:cubicBezTo>
                    <a:pt x="18571" y="16317"/>
                    <a:pt x="20344" y="-5283"/>
                    <a:pt x="21597" y="4648"/>
                  </a:cubicBezTo>
                  <a:cubicBezTo>
                    <a:pt x="21597" y="5632"/>
                    <a:pt x="21594" y="6885"/>
                    <a:pt x="21597" y="8363"/>
                  </a:cubicBezTo>
                  <a:cubicBezTo>
                    <a:pt x="19981" y="7863"/>
                    <a:pt x="19468" y="7161"/>
                    <a:pt x="17710" y="8363"/>
                  </a:cubicBezTo>
                  <a:cubicBezTo>
                    <a:pt x="15890" y="5906"/>
                    <a:pt x="15771" y="9261"/>
                    <a:pt x="14039" y="8363"/>
                  </a:cubicBezTo>
                  <a:cubicBezTo>
                    <a:pt x="12331" y="6243"/>
                    <a:pt x="11647" y="9926"/>
                    <a:pt x="9719" y="8363"/>
                  </a:cubicBezTo>
                  <a:cubicBezTo>
                    <a:pt x="7905" y="-1068"/>
                    <a:pt x="6740" y="10250"/>
                    <a:pt x="5832" y="8363"/>
                  </a:cubicBezTo>
                  <a:cubicBezTo>
                    <a:pt x="5095" y="-425"/>
                    <a:pt x="1604" y="12517"/>
                    <a:pt x="1" y="8363"/>
                  </a:cubicBezTo>
                  <a:cubicBezTo>
                    <a:pt x="-3" y="7025"/>
                    <a:pt x="6" y="5748"/>
                    <a:pt x="1" y="4648"/>
                  </a:cubicBezTo>
                  <a:close/>
                </a:path>
              </a:pathLst>
            </a:custGeom>
            <a:noFill/>
            <a:ln w="4445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08" name="Espace réservé du contenu 2"/>
          <p:cNvSpPr txBox="1"/>
          <p:nvPr>
            <p:ph type="body" sz="half" idx="1"/>
          </p:nvPr>
        </p:nvSpPr>
        <p:spPr>
          <a:xfrm>
            <a:off x="3973321" y="2706623"/>
            <a:ext cx="4688333" cy="348386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1000"/>
              </a:lnSpc>
              <a:buFontTx/>
              <a:buChar char="➢"/>
              <a:defRPr sz="1800"/>
            </a:pPr>
            <a:r>
              <a:t>Agir sur </a:t>
            </a:r>
            <a:r>
              <a:rPr b="1"/>
              <a:t>l’obligation d’information climatique </a:t>
            </a:r>
            <a:r>
              <a:t>des entreprises (</a:t>
            </a:r>
            <a:r>
              <a:rPr i="1"/>
              <a:t>reporting</a:t>
            </a:r>
            <a:r>
              <a:t>)</a:t>
            </a:r>
          </a:p>
          <a:p>
            <a:pPr algn="just">
              <a:lnSpc>
                <a:spcPct val="81000"/>
              </a:lnSpc>
              <a:buFontTx/>
              <a:buChar char="➢"/>
              <a:defRPr b="1" sz="1800"/>
            </a:pPr>
            <a:r>
              <a:t>Publication d’un benchmark de la vigilance climatique des entreprises (2019-20 et 2020-21)</a:t>
            </a:r>
          </a:p>
          <a:p>
            <a:pPr algn="just">
              <a:lnSpc>
                <a:spcPct val="81000"/>
              </a:lnSpc>
              <a:buFontTx/>
              <a:buChar char="➢"/>
              <a:defRPr sz="1800"/>
            </a:pPr>
            <a:r>
              <a:t>Pression sur les multinationales afin qu’elles tiennent compte de la trajectoire 1,5 dans leur document interne (plan climat), plan stratégique d’investissement, modèle économique</a:t>
            </a:r>
          </a:p>
          <a:p>
            <a:pPr algn="just">
              <a:lnSpc>
                <a:spcPct val="81000"/>
              </a:lnSpc>
              <a:buFontTx/>
              <a:buChar char="➢"/>
              <a:defRPr b="1" sz="1800"/>
            </a:pPr>
            <a:r>
              <a:t>Agir par les effets réputationnels </a:t>
            </a:r>
          </a:p>
          <a:p>
            <a:pPr algn="just">
              <a:lnSpc>
                <a:spcPct val="81000"/>
              </a:lnSpc>
              <a:buFontTx/>
              <a:buChar char="➢"/>
              <a:defRPr b="1" sz="1800"/>
            </a:pPr>
            <a:r>
              <a:t>Engager un dialogue constructif Ent et ONGE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13"/>
          <p:cNvSpPr/>
          <p:nvPr/>
        </p:nvSpPr>
        <p:spPr>
          <a:xfrm>
            <a:off x="-1" y="0"/>
            <a:ext cx="914171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1" name="Titre 1"/>
          <p:cNvSpPr txBox="1"/>
          <p:nvPr>
            <p:ph type="title"/>
          </p:nvPr>
        </p:nvSpPr>
        <p:spPr>
          <a:xfrm>
            <a:off x="429368" y="238538"/>
            <a:ext cx="8285262" cy="1434417"/>
          </a:xfrm>
          <a:prstGeom prst="rect">
            <a:avLst/>
          </a:prstGeom>
        </p:spPr>
        <p:txBody>
          <a:bodyPr anchor="b"/>
          <a:lstStyle>
            <a:lvl1pPr>
              <a:defRPr sz="4700"/>
            </a:lvl1pPr>
          </a:lstStyle>
          <a:p>
            <a:pPr/>
            <a:r>
              <a:t>Le procès TOTAL</a:t>
            </a:r>
          </a:p>
        </p:txBody>
      </p:sp>
      <p:grpSp>
        <p:nvGrpSpPr>
          <p:cNvPr id="214" name="sketch line"/>
          <p:cNvGrpSpPr/>
          <p:nvPr/>
        </p:nvGrpSpPr>
        <p:grpSpPr>
          <a:xfrm>
            <a:off x="428601" y="1728440"/>
            <a:ext cx="8230541" cy="79701"/>
            <a:chOff x="0" y="0"/>
            <a:chExt cx="8230539" cy="79699"/>
          </a:xfrm>
        </p:grpSpPr>
        <p:sp>
          <p:nvSpPr>
            <p:cNvPr id="212" name="Figure"/>
            <p:cNvSpPr/>
            <p:nvPr/>
          </p:nvSpPr>
          <p:spPr>
            <a:xfrm>
              <a:off x="0" y="10004"/>
              <a:ext cx="8230540" cy="6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11044" fill="norm" stroke="1" extrusionOk="0">
                  <a:moveTo>
                    <a:pt x="2" y="4701"/>
                  </a:moveTo>
                  <a:cubicBezTo>
                    <a:pt x="713" y="330"/>
                    <a:pt x="1045" y="8501"/>
                    <a:pt x="1370" y="4701"/>
                  </a:cubicBezTo>
                  <a:cubicBezTo>
                    <a:pt x="1659" y="3746"/>
                    <a:pt x="2212" y="9241"/>
                    <a:pt x="2522" y="4701"/>
                  </a:cubicBezTo>
                  <a:cubicBezTo>
                    <a:pt x="2831" y="5753"/>
                    <a:pt x="3463" y="2148"/>
                    <a:pt x="3889" y="4701"/>
                  </a:cubicBezTo>
                  <a:cubicBezTo>
                    <a:pt x="4356" y="1313"/>
                    <a:pt x="4910" y="15937"/>
                    <a:pt x="5689" y="4701"/>
                  </a:cubicBezTo>
                  <a:cubicBezTo>
                    <a:pt x="6459" y="3814"/>
                    <a:pt x="7228" y="-5418"/>
                    <a:pt x="7704" y="4701"/>
                  </a:cubicBezTo>
                  <a:cubicBezTo>
                    <a:pt x="8176" y="13790"/>
                    <a:pt x="9279" y="11237"/>
                    <a:pt x="9936" y="4701"/>
                  </a:cubicBezTo>
                  <a:cubicBezTo>
                    <a:pt x="10650" y="8820"/>
                    <a:pt x="11307" y="4273"/>
                    <a:pt x="12167" y="4701"/>
                  </a:cubicBezTo>
                  <a:cubicBezTo>
                    <a:pt x="13088" y="7882"/>
                    <a:pt x="13190" y="6974"/>
                    <a:pt x="13751" y="4701"/>
                  </a:cubicBezTo>
                  <a:cubicBezTo>
                    <a:pt x="14270" y="4735"/>
                    <a:pt x="15097" y="5603"/>
                    <a:pt x="15766" y="4701"/>
                  </a:cubicBezTo>
                  <a:cubicBezTo>
                    <a:pt x="16481" y="3877"/>
                    <a:pt x="16759" y="1246"/>
                    <a:pt x="17566" y="4701"/>
                  </a:cubicBezTo>
                  <a:cubicBezTo>
                    <a:pt x="18335" y="5503"/>
                    <a:pt x="18410" y="1795"/>
                    <a:pt x="19149" y="4701"/>
                  </a:cubicBezTo>
                  <a:cubicBezTo>
                    <a:pt x="19865" y="6370"/>
                    <a:pt x="20720" y="16182"/>
                    <a:pt x="21596" y="4701"/>
                  </a:cubicBezTo>
                  <a:cubicBezTo>
                    <a:pt x="21598" y="5898"/>
                    <a:pt x="21594" y="6628"/>
                    <a:pt x="21596" y="7639"/>
                  </a:cubicBezTo>
                  <a:cubicBezTo>
                    <a:pt x="21241" y="3857"/>
                    <a:pt x="20603" y="10716"/>
                    <a:pt x="20013" y="7639"/>
                  </a:cubicBezTo>
                  <a:cubicBezTo>
                    <a:pt x="19546" y="4610"/>
                    <a:pt x="19197" y="4405"/>
                    <a:pt x="18429" y="7639"/>
                  </a:cubicBezTo>
                  <a:cubicBezTo>
                    <a:pt x="17546" y="12813"/>
                    <a:pt x="16671" y="8477"/>
                    <a:pt x="16198" y="7639"/>
                  </a:cubicBezTo>
                  <a:cubicBezTo>
                    <a:pt x="15787" y="11503"/>
                    <a:pt x="15143" y="8119"/>
                    <a:pt x="14830" y="7639"/>
                  </a:cubicBezTo>
                  <a:cubicBezTo>
                    <a:pt x="14392" y="6643"/>
                    <a:pt x="13556" y="15776"/>
                    <a:pt x="12815" y="7639"/>
                  </a:cubicBezTo>
                  <a:cubicBezTo>
                    <a:pt x="11991" y="5834"/>
                    <a:pt x="11958" y="9147"/>
                    <a:pt x="11663" y="7639"/>
                  </a:cubicBezTo>
                  <a:cubicBezTo>
                    <a:pt x="11340" y="6400"/>
                    <a:pt x="10590" y="4140"/>
                    <a:pt x="9864" y="7639"/>
                  </a:cubicBezTo>
                  <a:cubicBezTo>
                    <a:pt x="9042" y="4541"/>
                    <a:pt x="8840" y="6922"/>
                    <a:pt x="8496" y="7639"/>
                  </a:cubicBezTo>
                  <a:cubicBezTo>
                    <a:pt x="8120" y="8943"/>
                    <a:pt x="6919" y="8577"/>
                    <a:pt x="6265" y="7639"/>
                  </a:cubicBezTo>
                  <a:cubicBezTo>
                    <a:pt x="5617" y="4171"/>
                    <a:pt x="5528" y="8869"/>
                    <a:pt x="5113" y="7639"/>
                  </a:cubicBezTo>
                  <a:cubicBezTo>
                    <a:pt x="4728" y="1502"/>
                    <a:pt x="4027" y="7054"/>
                    <a:pt x="3314" y="7639"/>
                  </a:cubicBezTo>
                  <a:cubicBezTo>
                    <a:pt x="2599" y="9878"/>
                    <a:pt x="2694" y="7060"/>
                    <a:pt x="2162" y="7639"/>
                  </a:cubicBezTo>
                  <a:cubicBezTo>
                    <a:pt x="1717" y="8067"/>
                    <a:pt x="800" y="5986"/>
                    <a:pt x="2" y="7639"/>
                  </a:cubicBezTo>
                  <a:cubicBezTo>
                    <a:pt x="2" y="6566"/>
                    <a:pt x="-2" y="5580"/>
                    <a:pt x="2" y="4701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3" name="Figure"/>
            <p:cNvSpPr/>
            <p:nvPr/>
          </p:nvSpPr>
          <p:spPr>
            <a:xfrm>
              <a:off x="767" y="0"/>
              <a:ext cx="8229632" cy="7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2874" fill="norm" stroke="1" extrusionOk="0">
                  <a:moveTo>
                    <a:pt x="0" y="6343"/>
                  </a:moveTo>
                  <a:cubicBezTo>
                    <a:pt x="565" y="7469"/>
                    <a:pt x="894" y="9880"/>
                    <a:pt x="1368" y="6343"/>
                  </a:cubicBezTo>
                  <a:cubicBezTo>
                    <a:pt x="1958" y="11132"/>
                    <a:pt x="2959" y="-201"/>
                    <a:pt x="3600" y="6343"/>
                  </a:cubicBezTo>
                  <a:cubicBezTo>
                    <a:pt x="4114" y="10933"/>
                    <a:pt x="5107" y="8455"/>
                    <a:pt x="5832" y="6343"/>
                  </a:cubicBezTo>
                  <a:cubicBezTo>
                    <a:pt x="6420" y="3542"/>
                    <a:pt x="7490" y="5063"/>
                    <a:pt x="8064" y="6343"/>
                  </a:cubicBezTo>
                  <a:cubicBezTo>
                    <a:pt x="8627" y="9680"/>
                    <a:pt x="8725" y="9602"/>
                    <a:pt x="9216" y="6343"/>
                  </a:cubicBezTo>
                  <a:cubicBezTo>
                    <a:pt x="9739" y="14"/>
                    <a:pt x="10355" y="-4007"/>
                    <a:pt x="10800" y="6343"/>
                  </a:cubicBezTo>
                  <a:cubicBezTo>
                    <a:pt x="11380" y="10888"/>
                    <a:pt x="11603" y="8301"/>
                    <a:pt x="11952" y="6343"/>
                  </a:cubicBezTo>
                  <a:cubicBezTo>
                    <a:pt x="12305" y="5984"/>
                    <a:pt x="13247" y="9520"/>
                    <a:pt x="13752" y="6343"/>
                  </a:cubicBezTo>
                  <a:cubicBezTo>
                    <a:pt x="14237" y="-1671"/>
                    <a:pt x="14983" y="8530"/>
                    <a:pt x="15336" y="6343"/>
                  </a:cubicBezTo>
                  <a:cubicBezTo>
                    <a:pt x="15763" y="11666"/>
                    <a:pt x="16268" y="12333"/>
                    <a:pt x="17351" y="6343"/>
                  </a:cubicBezTo>
                  <a:cubicBezTo>
                    <a:pt x="18252" y="6446"/>
                    <a:pt x="19014" y="9260"/>
                    <a:pt x="19583" y="6343"/>
                  </a:cubicBezTo>
                  <a:cubicBezTo>
                    <a:pt x="20193" y="7939"/>
                    <a:pt x="20956" y="9194"/>
                    <a:pt x="21599" y="6343"/>
                  </a:cubicBezTo>
                  <a:cubicBezTo>
                    <a:pt x="21596" y="7315"/>
                    <a:pt x="21600" y="7908"/>
                    <a:pt x="21599" y="9297"/>
                  </a:cubicBezTo>
                  <a:cubicBezTo>
                    <a:pt x="20854" y="9565"/>
                    <a:pt x="20504" y="4968"/>
                    <a:pt x="19583" y="9297"/>
                  </a:cubicBezTo>
                  <a:cubicBezTo>
                    <a:pt x="18712" y="14934"/>
                    <a:pt x="18601" y="13112"/>
                    <a:pt x="18215" y="9297"/>
                  </a:cubicBezTo>
                  <a:cubicBezTo>
                    <a:pt x="17876" y="2625"/>
                    <a:pt x="17588" y="9471"/>
                    <a:pt x="16847" y="9297"/>
                  </a:cubicBezTo>
                  <a:cubicBezTo>
                    <a:pt x="16149" y="9389"/>
                    <a:pt x="15403" y="14226"/>
                    <a:pt x="14832" y="9297"/>
                  </a:cubicBezTo>
                  <a:cubicBezTo>
                    <a:pt x="14277" y="8807"/>
                    <a:pt x="14002" y="6175"/>
                    <a:pt x="13464" y="9297"/>
                  </a:cubicBezTo>
                  <a:cubicBezTo>
                    <a:pt x="13007" y="12879"/>
                    <a:pt x="12580" y="11817"/>
                    <a:pt x="12312" y="9297"/>
                  </a:cubicBezTo>
                  <a:cubicBezTo>
                    <a:pt x="11948" y="11365"/>
                    <a:pt x="11335" y="7352"/>
                    <a:pt x="10728" y="9297"/>
                  </a:cubicBezTo>
                  <a:cubicBezTo>
                    <a:pt x="10103" y="11613"/>
                    <a:pt x="9846" y="11139"/>
                    <a:pt x="8928" y="9297"/>
                  </a:cubicBezTo>
                  <a:cubicBezTo>
                    <a:pt x="8052" y="9640"/>
                    <a:pt x="7906" y="10685"/>
                    <a:pt x="7344" y="9297"/>
                  </a:cubicBezTo>
                  <a:cubicBezTo>
                    <a:pt x="6732" y="9012"/>
                    <a:pt x="6369" y="1207"/>
                    <a:pt x="5976" y="9297"/>
                  </a:cubicBezTo>
                  <a:cubicBezTo>
                    <a:pt x="5488" y="7051"/>
                    <a:pt x="4467" y="5022"/>
                    <a:pt x="3744" y="9297"/>
                  </a:cubicBezTo>
                  <a:cubicBezTo>
                    <a:pt x="2899" y="17593"/>
                    <a:pt x="2585" y="5101"/>
                    <a:pt x="1944" y="9297"/>
                  </a:cubicBezTo>
                  <a:cubicBezTo>
                    <a:pt x="1332" y="13070"/>
                    <a:pt x="503" y="4461"/>
                    <a:pt x="0" y="9297"/>
                  </a:cubicBezTo>
                  <a:cubicBezTo>
                    <a:pt x="2" y="7911"/>
                    <a:pt x="3" y="6847"/>
                    <a:pt x="0" y="6343"/>
                  </a:cubicBezTo>
                  <a:close/>
                </a:path>
              </a:pathLst>
            </a:custGeom>
            <a:noFill/>
            <a:ln w="44450" cap="rnd">
              <a:solidFill>
                <a:schemeClr val="accent2">
                  <a:alpha val="75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15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rcRect l="8173" t="3" r="3540" b="6"/>
          <a:stretch>
            <a:fillRect/>
          </a:stretch>
        </p:blipFill>
        <p:spPr>
          <a:xfrm>
            <a:off x="429271" y="2002196"/>
            <a:ext cx="2958024" cy="4183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0" h="21584" fill="norm" stroke="1" extrusionOk="0">
                <a:moveTo>
                  <a:pt x="4042" y="2"/>
                </a:moveTo>
                <a:cubicBezTo>
                  <a:pt x="3799" y="7"/>
                  <a:pt x="3570" y="28"/>
                  <a:pt x="3368" y="77"/>
                </a:cubicBezTo>
                <a:lnTo>
                  <a:pt x="3311" y="88"/>
                </a:lnTo>
                <a:lnTo>
                  <a:pt x="3083" y="96"/>
                </a:lnTo>
                <a:cubicBezTo>
                  <a:pt x="2616" y="108"/>
                  <a:pt x="2225" y="104"/>
                  <a:pt x="1842" y="96"/>
                </a:cubicBezTo>
                <a:lnTo>
                  <a:pt x="1810" y="94"/>
                </a:lnTo>
                <a:lnTo>
                  <a:pt x="1120" y="53"/>
                </a:lnTo>
                <a:cubicBezTo>
                  <a:pt x="820" y="43"/>
                  <a:pt x="504" y="46"/>
                  <a:pt x="169" y="77"/>
                </a:cubicBezTo>
                <a:cubicBezTo>
                  <a:pt x="199" y="387"/>
                  <a:pt x="143" y="833"/>
                  <a:pt x="144" y="1310"/>
                </a:cubicBezTo>
                <a:lnTo>
                  <a:pt x="149" y="1421"/>
                </a:lnTo>
                <a:lnTo>
                  <a:pt x="109" y="1781"/>
                </a:lnTo>
                <a:cubicBezTo>
                  <a:pt x="102" y="1949"/>
                  <a:pt x="115" y="2105"/>
                  <a:pt x="169" y="2242"/>
                </a:cubicBezTo>
                <a:lnTo>
                  <a:pt x="175" y="2268"/>
                </a:lnTo>
                <a:lnTo>
                  <a:pt x="172" y="2354"/>
                </a:lnTo>
                <a:lnTo>
                  <a:pt x="132" y="2895"/>
                </a:lnTo>
                <a:lnTo>
                  <a:pt x="72" y="3163"/>
                </a:lnTo>
                <a:cubicBezTo>
                  <a:pt x="71" y="3217"/>
                  <a:pt x="77" y="3275"/>
                  <a:pt x="92" y="3339"/>
                </a:cubicBezTo>
                <a:lnTo>
                  <a:pt x="104" y="3372"/>
                </a:lnTo>
                <a:lnTo>
                  <a:pt x="101" y="3562"/>
                </a:lnTo>
                <a:cubicBezTo>
                  <a:pt x="104" y="3731"/>
                  <a:pt x="122" y="3870"/>
                  <a:pt x="169" y="3957"/>
                </a:cubicBezTo>
                <a:cubicBezTo>
                  <a:pt x="334" y="4263"/>
                  <a:pt x="92" y="4679"/>
                  <a:pt x="132" y="5090"/>
                </a:cubicBezTo>
                <a:lnTo>
                  <a:pt x="164" y="5239"/>
                </a:lnTo>
                <a:lnTo>
                  <a:pt x="158" y="5294"/>
                </a:lnTo>
                <a:cubicBezTo>
                  <a:pt x="156" y="5367"/>
                  <a:pt x="160" y="5436"/>
                  <a:pt x="169" y="5499"/>
                </a:cubicBezTo>
                <a:lnTo>
                  <a:pt x="175" y="5655"/>
                </a:lnTo>
                <a:lnTo>
                  <a:pt x="87" y="5999"/>
                </a:lnTo>
                <a:cubicBezTo>
                  <a:pt x="70" y="6062"/>
                  <a:pt x="57" y="6126"/>
                  <a:pt x="47" y="6191"/>
                </a:cubicBezTo>
                <a:lnTo>
                  <a:pt x="35" y="6347"/>
                </a:lnTo>
                <a:lnTo>
                  <a:pt x="7" y="6525"/>
                </a:lnTo>
                <a:cubicBezTo>
                  <a:pt x="-15" y="6748"/>
                  <a:pt x="14" y="6985"/>
                  <a:pt x="169" y="7235"/>
                </a:cubicBezTo>
                <a:lnTo>
                  <a:pt x="241" y="7385"/>
                </a:lnTo>
                <a:lnTo>
                  <a:pt x="212" y="7534"/>
                </a:lnTo>
                <a:cubicBezTo>
                  <a:pt x="100" y="8008"/>
                  <a:pt x="-116" y="8541"/>
                  <a:pt x="169" y="8951"/>
                </a:cubicBezTo>
                <a:lnTo>
                  <a:pt x="206" y="9027"/>
                </a:lnTo>
                <a:lnTo>
                  <a:pt x="169" y="9399"/>
                </a:lnTo>
                <a:cubicBezTo>
                  <a:pt x="172" y="9580"/>
                  <a:pt x="163" y="9748"/>
                  <a:pt x="152" y="9907"/>
                </a:cubicBezTo>
                <a:lnTo>
                  <a:pt x="127" y="10284"/>
                </a:lnTo>
                <a:lnTo>
                  <a:pt x="84" y="10548"/>
                </a:lnTo>
                <a:cubicBezTo>
                  <a:pt x="65" y="10776"/>
                  <a:pt x="81" y="11033"/>
                  <a:pt x="169" y="11330"/>
                </a:cubicBezTo>
                <a:lnTo>
                  <a:pt x="204" y="11486"/>
                </a:lnTo>
                <a:lnTo>
                  <a:pt x="206" y="11519"/>
                </a:lnTo>
                <a:cubicBezTo>
                  <a:pt x="187" y="11917"/>
                  <a:pt x="44" y="12347"/>
                  <a:pt x="169" y="12657"/>
                </a:cubicBezTo>
                <a:cubicBezTo>
                  <a:pt x="211" y="12760"/>
                  <a:pt x="224" y="12878"/>
                  <a:pt x="221" y="13011"/>
                </a:cubicBezTo>
                <a:lnTo>
                  <a:pt x="195" y="13279"/>
                </a:lnTo>
                <a:lnTo>
                  <a:pt x="181" y="13363"/>
                </a:lnTo>
                <a:cubicBezTo>
                  <a:pt x="169" y="13436"/>
                  <a:pt x="161" y="13502"/>
                  <a:pt x="158" y="13560"/>
                </a:cubicBezTo>
                <a:lnTo>
                  <a:pt x="164" y="13636"/>
                </a:lnTo>
                <a:lnTo>
                  <a:pt x="132" y="13986"/>
                </a:lnTo>
                <a:lnTo>
                  <a:pt x="135" y="14193"/>
                </a:lnTo>
                <a:lnTo>
                  <a:pt x="109" y="14334"/>
                </a:lnTo>
                <a:cubicBezTo>
                  <a:pt x="66" y="14567"/>
                  <a:pt x="42" y="14810"/>
                  <a:pt x="169" y="15016"/>
                </a:cubicBezTo>
                <a:lnTo>
                  <a:pt x="206" y="15100"/>
                </a:lnTo>
                <a:lnTo>
                  <a:pt x="218" y="15249"/>
                </a:lnTo>
                <a:cubicBezTo>
                  <a:pt x="219" y="15456"/>
                  <a:pt x="208" y="15657"/>
                  <a:pt x="195" y="15853"/>
                </a:cubicBezTo>
                <a:lnTo>
                  <a:pt x="195" y="15876"/>
                </a:lnTo>
                <a:lnTo>
                  <a:pt x="178" y="15970"/>
                </a:lnTo>
                <a:lnTo>
                  <a:pt x="169" y="16256"/>
                </a:lnTo>
                <a:lnTo>
                  <a:pt x="161" y="16428"/>
                </a:lnTo>
                <a:cubicBezTo>
                  <a:pt x="153" y="16617"/>
                  <a:pt x="152" y="16802"/>
                  <a:pt x="169" y="16985"/>
                </a:cubicBezTo>
                <a:lnTo>
                  <a:pt x="172" y="17372"/>
                </a:lnTo>
                <a:lnTo>
                  <a:pt x="169" y="17389"/>
                </a:lnTo>
                <a:cubicBezTo>
                  <a:pt x="168" y="17461"/>
                  <a:pt x="169" y="17541"/>
                  <a:pt x="169" y="17630"/>
                </a:cubicBezTo>
                <a:lnTo>
                  <a:pt x="167" y="17679"/>
                </a:lnTo>
                <a:lnTo>
                  <a:pt x="124" y="18271"/>
                </a:lnTo>
                <a:lnTo>
                  <a:pt x="124" y="18296"/>
                </a:lnTo>
                <a:lnTo>
                  <a:pt x="75" y="18740"/>
                </a:lnTo>
                <a:cubicBezTo>
                  <a:pt x="43" y="19112"/>
                  <a:pt x="42" y="19476"/>
                  <a:pt x="169" y="19794"/>
                </a:cubicBezTo>
                <a:lnTo>
                  <a:pt x="189" y="19854"/>
                </a:lnTo>
                <a:lnTo>
                  <a:pt x="109" y="20308"/>
                </a:lnTo>
                <a:cubicBezTo>
                  <a:pt x="42" y="20683"/>
                  <a:pt x="-6" y="21105"/>
                  <a:pt x="169" y="21531"/>
                </a:cubicBezTo>
                <a:cubicBezTo>
                  <a:pt x="1460" y="21423"/>
                  <a:pt x="2541" y="21583"/>
                  <a:pt x="3368" y="21531"/>
                </a:cubicBezTo>
                <a:cubicBezTo>
                  <a:pt x="3989" y="21491"/>
                  <a:pt x="4656" y="21584"/>
                  <a:pt x="5392" y="21578"/>
                </a:cubicBezTo>
                <a:lnTo>
                  <a:pt x="5937" y="21543"/>
                </a:lnTo>
                <a:lnTo>
                  <a:pt x="6299" y="21547"/>
                </a:lnTo>
                <a:cubicBezTo>
                  <a:pt x="6833" y="21557"/>
                  <a:pt x="7342" y="21563"/>
                  <a:pt x="7826" y="21531"/>
                </a:cubicBezTo>
                <a:lnTo>
                  <a:pt x="7986" y="21520"/>
                </a:lnTo>
                <a:lnTo>
                  <a:pt x="8317" y="21539"/>
                </a:lnTo>
                <a:cubicBezTo>
                  <a:pt x="8532" y="21546"/>
                  <a:pt x="8737" y="21547"/>
                  <a:pt x="8933" y="21531"/>
                </a:cubicBezTo>
                <a:lnTo>
                  <a:pt x="9059" y="21524"/>
                </a:lnTo>
                <a:lnTo>
                  <a:pt x="9124" y="21527"/>
                </a:lnTo>
                <a:cubicBezTo>
                  <a:pt x="9296" y="21533"/>
                  <a:pt x="9494" y="21538"/>
                  <a:pt x="9752" y="21537"/>
                </a:cubicBezTo>
                <a:lnTo>
                  <a:pt x="9838" y="21535"/>
                </a:lnTo>
                <a:lnTo>
                  <a:pt x="10414" y="21563"/>
                </a:lnTo>
                <a:cubicBezTo>
                  <a:pt x="10705" y="21577"/>
                  <a:pt x="11016" y="21586"/>
                  <a:pt x="11339" y="21584"/>
                </a:cubicBezTo>
                <a:lnTo>
                  <a:pt x="11699" y="21565"/>
                </a:lnTo>
                <a:lnTo>
                  <a:pt x="12286" y="21578"/>
                </a:lnTo>
                <a:cubicBezTo>
                  <a:pt x="12494" y="21574"/>
                  <a:pt x="12714" y="21562"/>
                  <a:pt x="12971" y="21531"/>
                </a:cubicBezTo>
                <a:cubicBezTo>
                  <a:pt x="13229" y="21499"/>
                  <a:pt x="13516" y="21489"/>
                  <a:pt x="13816" y="21492"/>
                </a:cubicBezTo>
                <a:lnTo>
                  <a:pt x="14193" y="21506"/>
                </a:lnTo>
                <a:lnTo>
                  <a:pt x="14689" y="21535"/>
                </a:lnTo>
                <a:lnTo>
                  <a:pt x="14929" y="21533"/>
                </a:lnTo>
                <a:lnTo>
                  <a:pt x="15628" y="21561"/>
                </a:lnTo>
                <a:cubicBezTo>
                  <a:pt x="15908" y="21566"/>
                  <a:pt x="16165" y="21559"/>
                  <a:pt x="16382" y="21531"/>
                </a:cubicBezTo>
                <a:lnTo>
                  <a:pt x="16613" y="21506"/>
                </a:lnTo>
                <a:lnTo>
                  <a:pt x="16952" y="21506"/>
                </a:lnTo>
                <a:cubicBezTo>
                  <a:pt x="17254" y="21510"/>
                  <a:pt x="17565" y="21516"/>
                  <a:pt x="17868" y="21520"/>
                </a:cubicBezTo>
                <a:lnTo>
                  <a:pt x="17977" y="21522"/>
                </a:lnTo>
                <a:lnTo>
                  <a:pt x="18020" y="21524"/>
                </a:lnTo>
                <a:cubicBezTo>
                  <a:pt x="18226" y="21532"/>
                  <a:pt x="18461" y="21537"/>
                  <a:pt x="18744" y="21531"/>
                </a:cubicBezTo>
                <a:cubicBezTo>
                  <a:pt x="19160" y="21531"/>
                  <a:pt x="19450" y="21539"/>
                  <a:pt x="19706" y="21547"/>
                </a:cubicBezTo>
                <a:lnTo>
                  <a:pt x="19806" y="21551"/>
                </a:lnTo>
                <a:lnTo>
                  <a:pt x="19969" y="21559"/>
                </a:lnTo>
                <a:cubicBezTo>
                  <a:pt x="20290" y="21575"/>
                  <a:pt x="20598" y="21582"/>
                  <a:pt x="21107" y="21531"/>
                </a:cubicBezTo>
                <a:cubicBezTo>
                  <a:pt x="21056" y="20913"/>
                  <a:pt x="21224" y="19767"/>
                  <a:pt x="21153" y="19160"/>
                </a:cubicBezTo>
                <a:lnTo>
                  <a:pt x="21130" y="19049"/>
                </a:lnTo>
                <a:lnTo>
                  <a:pt x="21127" y="18834"/>
                </a:lnTo>
                <a:cubicBezTo>
                  <a:pt x="21124" y="18735"/>
                  <a:pt x="21118" y="18622"/>
                  <a:pt x="21107" y="18488"/>
                </a:cubicBezTo>
                <a:lnTo>
                  <a:pt x="21093" y="17860"/>
                </a:lnTo>
                <a:lnTo>
                  <a:pt x="21113" y="17640"/>
                </a:lnTo>
                <a:lnTo>
                  <a:pt x="21110" y="17411"/>
                </a:lnTo>
                <a:lnTo>
                  <a:pt x="21124" y="17163"/>
                </a:lnTo>
                <a:cubicBezTo>
                  <a:pt x="21138" y="16986"/>
                  <a:pt x="21150" y="16830"/>
                  <a:pt x="21150" y="16690"/>
                </a:cubicBezTo>
                <a:lnTo>
                  <a:pt x="21119" y="16414"/>
                </a:lnTo>
                <a:lnTo>
                  <a:pt x="21130" y="16252"/>
                </a:lnTo>
                <a:cubicBezTo>
                  <a:pt x="21132" y="16148"/>
                  <a:pt x="21126" y="16033"/>
                  <a:pt x="21107" y="15894"/>
                </a:cubicBezTo>
                <a:cubicBezTo>
                  <a:pt x="21032" y="15339"/>
                  <a:pt x="21352" y="14839"/>
                  <a:pt x="21107" y="13943"/>
                </a:cubicBezTo>
                <a:lnTo>
                  <a:pt x="21093" y="13873"/>
                </a:lnTo>
                <a:lnTo>
                  <a:pt x="21107" y="13388"/>
                </a:lnTo>
                <a:cubicBezTo>
                  <a:pt x="21114" y="13222"/>
                  <a:pt x="21120" y="13056"/>
                  <a:pt x="21122" y="12894"/>
                </a:cubicBezTo>
                <a:lnTo>
                  <a:pt x="21116" y="12702"/>
                </a:lnTo>
                <a:lnTo>
                  <a:pt x="21116" y="12694"/>
                </a:lnTo>
                <a:cubicBezTo>
                  <a:pt x="21164" y="12401"/>
                  <a:pt x="21213" y="12120"/>
                  <a:pt x="21176" y="11842"/>
                </a:cubicBezTo>
                <a:lnTo>
                  <a:pt x="21156" y="11766"/>
                </a:lnTo>
                <a:lnTo>
                  <a:pt x="21221" y="11302"/>
                </a:lnTo>
                <a:cubicBezTo>
                  <a:pt x="21260" y="10987"/>
                  <a:pt x="21277" y="10659"/>
                  <a:pt x="21207" y="10347"/>
                </a:cubicBezTo>
                <a:lnTo>
                  <a:pt x="21142" y="10151"/>
                </a:lnTo>
                <a:lnTo>
                  <a:pt x="21170" y="9973"/>
                </a:lnTo>
                <a:cubicBezTo>
                  <a:pt x="21180" y="9830"/>
                  <a:pt x="21167" y="9709"/>
                  <a:pt x="21107" y="9614"/>
                </a:cubicBezTo>
                <a:cubicBezTo>
                  <a:pt x="20868" y="9238"/>
                  <a:pt x="21346" y="9224"/>
                  <a:pt x="21107" y="8306"/>
                </a:cubicBezTo>
                <a:lnTo>
                  <a:pt x="21096" y="8232"/>
                </a:lnTo>
                <a:lnTo>
                  <a:pt x="21107" y="8093"/>
                </a:lnTo>
                <a:cubicBezTo>
                  <a:pt x="21086" y="7331"/>
                  <a:pt x="21484" y="6849"/>
                  <a:pt x="21107" y="5714"/>
                </a:cubicBezTo>
                <a:cubicBezTo>
                  <a:pt x="21060" y="5572"/>
                  <a:pt x="21026" y="5435"/>
                  <a:pt x="21005" y="5303"/>
                </a:cubicBezTo>
                <a:lnTo>
                  <a:pt x="20996" y="5202"/>
                </a:lnTo>
                <a:lnTo>
                  <a:pt x="21022" y="5030"/>
                </a:lnTo>
                <a:cubicBezTo>
                  <a:pt x="21085" y="4679"/>
                  <a:pt x="21179" y="4301"/>
                  <a:pt x="21107" y="3978"/>
                </a:cubicBezTo>
                <a:lnTo>
                  <a:pt x="21093" y="3875"/>
                </a:lnTo>
                <a:lnTo>
                  <a:pt x="21122" y="3716"/>
                </a:lnTo>
                <a:cubicBezTo>
                  <a:pt x="21143" y="3563"/>
                  <a:pt x="21147" y="3435"/>
                  <a:pt x="21107" y="3335"/>
                </a:cubicBezTo>
                <a:lnTo>
                  <a:pt x="21079" y="3157"/>
                </a:lnTo>
                <a:lnTo>
                  <a:pt x="21102" y="2778"/>
                </a:lnTo>
                <a:cubicBezTo>
                  <a:pt x="21135" y="2341"/>
                  <a:pt x="21171" y="1908"/>
                  <a:pt x="21107" y="1599"/>
                </a:cubicBezTo>
                <a:cubicBezTo>
                  <a:pt x="21027" y="1091"/>
                  <a:pt x="21193" y="834"/>
                  <a:pt x="21107" y="77"/>
                </a:cubicBezTo>
                <a:cubicBezTo>
                  <a:pt x="20456" y="115"/>
                  <a:pt x="19832" y="124"/>
                  <a:pt x="19250" y="120"/>
                </a:cubicBezTo>
                <a:lnTo>
                  <a:pt x="18784" y="114"/>
                </a:lnTo>
                <a:lnTo>
                  <a:pt x="18727" y="112"/>
                </a:lnTo>
                <a:cubicBezTo>
                  <a:pt x="18216" y="90"/>
                  <a:pt x="17758" y="68"/>
                  <a:pt x="17489" y="77"/>
                </a:cubicBezTo>
                <a:lnTo>
                  <a:pt x="17480" y="77"/>
                </a:lnTo>
                <a:lnTo>
                  <a:pt x="16961" y="59"/>
                </a:lnTo>
                <a:cubicBezTo>
                  <a:pt x="16538" y="44"/>
                  <a:pt x="16178" y="34"/>
                  <a:pt x="15899" y="45"/>
                </a:cubicBezTo>
                <a:lnTo>
                  <a:pt x="15568" y="75"/>
                </a:lnTo>
                <a:lnTo>
                  <a:pt x="15234" y="71"/>
                </a:lnTo>
                <a:cubicBezTo>
                  <a:pt x="15070" y="70"/>
                  <a:pt x="14912" y="70"/>
                  <a:pt x="14766" y="69"/>
                </a:cubicBezTo>
                <a:lnTo>
                  <a:pt x="14435" y="69"/>
                </a:lnTo>
                <a:lnTo>
                  <a:pt x="14310" y="61"/>
                </a:lnTo>
                <a:cubicBezTo>
                  <a:pt x="14000" y="32"/>
                  <a:pt x="13699" y="6"/>
                  <a:pt x="13434" y="32"/>
                </a:cubicBezTo>
                <a:lnTo>
                  <a:pt x="13254" y="63"/>
                </a:lnTo>
                <a:lnTo>
                  <a:pt x="13034" y="55"/>
                </a:lnTo>
                <a:cubicBezTo>
                  <a:pt x="12838" y="48"/>
                  <a:pt x="12632" y="43"/>
                  <a:pt x="12412" y="45"/>
                </a:cubicBezTo>
                <a:lnTo>
                  <a:pt x="11838" y="71"/>
                </a:lnTo>
                <a:lnTo>
                  <a:pt x="11804" y="69"/>
                </a:lnTo>
                <a:cubicBezTo>
                  <a:pt x="11380" y="34"/>
                  <a:pt x="10913" y="-1"/>
                  <a:pt x="10446" y="26"/>
                </a:cubicBezTo>
                <a:lnTo>
                  <a:pt x="10220" y="51"/>
                </a:lnTo>
                <a:lnTo>
                  <a:pt x="9881" y="37"/>
                </a:lnTo>
                <a:cubicBezTo>
                  <a:pt x="9663" y="36"/>
                  <a:pt x="9422" y="47"/>
                  <a:pt x="9142" y="77"/>
                </a:cubicBezTo>
                <a:cubicBezTo>
                  <a:pt x="8861" y="108"/>
                  <a:pt x="8576" y="122"/>
                  <a:pt x="8291" y="125"/>
                </a:cubicBezTo>
                <a:lnTo>
                  <a:pt x="8043" y="118"/>
                </a:lnTo>
                <a:lnTo>
                  <a:pt x="7441" y="84"/>
                </a:lnTo>
                <a:cubicBezTo>
                  <a:pt x="7161" y="70"/>
                  <a:pt x="6873" y="65"/>
                  <a:pt x="6570" y="77"/>
                </a:cubicBezTo>
                <a:cubicBezTo>
                  <a:pt x="5662" y="116"/>
                  <a:pt x="4772" y="-14"/>
                  <a:pt x="4042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6" name="Espace réservé du contenu 2"/>
          <p:cNvSpPr txBox="1"/>
          <p:nvPr>
            <p:ph type="body" sz="half" idx="1"/>
          </p:nvPr>
        </p:nvSpPr>
        <p:spPr>
          <a:xfrm>
            <a:off x="3679466" y="2071316"/>
            <a:ext cx="5035165" cy="4645732"/>
          </a:xfrm>
          <a:prstGeom prst="rect">
            <a:avLst/>
          </a:prstGeom>
        </p:spPr>
        <p:txBody>
          <a:bodyPr/>
          <a:lstStyle/>
          <a:p>
            <a:pPr marL="221742" indent="-221742" defTabSz="886968">
              <a:spcBef>
                <a:spcPts val="900"/>
              </a:spcBef>
              <a:buFontTx/>
              <a:buChar char="➢"/>
              <a:defRPr sz="1746"/>
            </a:pPr>
            <a:r>
              <a:t>Loi sur le devoir de vigilance 2017</a:t>
            </a:r>
          </a:p>
          <a:p>
            <a:pPr marL="221742" indent="-221742" defTabSz="886968">
              <a:spcBef>
                <a:spcPts val="900"/>
              </a:spcBef>
              <a:buFontTx/>
              <a:buChar char="➢"/>
              <a:defRPr sz="1746"/>
            </a:pPr>
            <a:r>
              <a:t>1</a:t>
            </a:r>
            <a:r>
              <a:rPr baseline="29938"/>
              <a:t>ère</a:t>
            </a:r>
            <a:r>
              <a:t> loi au monde à établir </a:t>
            </a:r>
            <a:r>
              <a:rPr b="1"/>
              <a:t>un régime de responsabilité préventif complet des sociétés mères de multinationales : DH &amp; Env</a:t>
            </a:r>
          </a:p>
          <a:p>
            <a:pPr marL="221742" indent="-221742" defTabSz="886968">
              <a:spcBef>
                <a:spcPts val="900"/>
              </a:spcBef>
              <a:buFontTx/>
              <a:buChar char="➢"/>
              <a:defRPr sz="1746"/>
            </a:pPr>
            <a:r>
              <a:t>Article L. 225-102-4. – I du code de commerce </a:t>
            </a:r>
          </a:p>
          <a:p>
            <a:pPr lvl="1" marL="665226" indent="-221742" defTabSz="886968">
              <a:spcBef>
                <a:spcPts val="400"/>
              </a:spcBef>
              <a:buFontTx/>
              <a:buChar char="✓"/>
              <a:defRPr sz="1067"/>
            </a:pPr>
            <a:r>
              <a:t>Impose un </a:t>
            </a:r>
            <a:r>
              <a:rPr b="1"/>
              <a:t>Plan de vigilance </a:t>
            </a:r>
            <a:endParaRPr sz="2328"/>
          </a:p>
          <a:p>
            <a:pPr lvl="1" marL="665226" indent="-221742" defTabSz="886968">
              <a:spcBef>
                <a:spcPts val="400"/>
              </a:spcBef>
              <a:buFontTx/>
              <a:buChar char="✓"/>
              <a:defRPr b="1" sz="1067"/>
            </a:pPr>
            <a:r>
              <a:t>Cartographie des risques et information d’un plan d’action</a:t>
            </a:r>
            <a:endParaRPr sz="2328"/>
          </a:p>
          <a:p>
            <a:pPr marL="221742" indent="-221742" defTabSz="886968">
              <a:spcBef>
                <a:spcPts val="900"/>
              </a:spcBef>
              <a:buFontTx/>
              <a:buChar char="➢"/>
              <a:defRPr b="1" sz="1746"/>
            </a:pPr>
            <a:r>
              <a:t>2018: 1er Plan Total </a:t>
            </a:r>
            <a:r>
              <a:rPr b="0"/>
              <a:t>: interpellation de Naat, d’autres ONG et 14 collectivités territoriales</a:t>
            </a:r>
            <a:endParaRPr b="0"/>
          </a:p>
          <a:p>
            <a:pPr marL="221742" indent="-221742" defTabSz="886968">
              <a:spcBef>
                <a:spcPts val="900"/>
              </a:spcBef>
              <a:buFontTx/>
              <a:buChar char="➢"/>
              <a:defRPr b="1" sz="1746"/>
            </a:pPr>
            <a:r>
              <a:t>2019: La mise en demeure </a:t>
            </a:r>
            <a:r>
              <a:rPr b="0"/>
              <a:t>porte sur la faiblesse du contenu du Plan de vigilance de 2019</a:t>
            </a:r>
            <a:endParaRPr b="0"/>
          </a:p>
          <a:p>
            <a:pPr marL="221742" indent="-221742" defTabSz="886968">
              <a:spcBef>
                <a:spcPts val="900"/>
              </a:spcBef>
              <a:buFontTx/>
              <a:buChar char="➢"/>
              <a:defRPr b="1" sz="1746"/>
            </a:pPr>
            <a:r>
              <a:t>Assignation </a:t>
            </a:r>
            <a:r>
              <a:rPr b="0"/>
              <a:t>devant le Trib d’Inst. en janvier 2020</a:t>
            </a:r>
            <a:endParaRPr b="0"/>
          </a:p>
          <a:p>
            <a:pPr lvl="1" marL="665226" indent="-221742" defTabSz="886968">
              <a:spcBef>
                <a:spcPts val="400"/>
              </a:spcBef>
              <a:buFontTx/>
              <a:buChar char="✓"/>
              <a:defRPr sz="1358"/>
            </a:pPr>
            <a:r>
              <a:t>Mais problème de compétence du TI au profil du tribunal de commerce (plus favorable…)</a:t>
            </a:r>
            <a:endParaRPr sz="2328"/>
          </a:p>
          <a:p>
            <a:pPr marL="221742" indent="-221742" defTabSz="886968">
              <a:spcBef>
                <a:spcPts val="900"/>
              </a:spcBef>
              <a:buFontTx/>
              <a:buChar char="➢"/>
              <a:defRPr sz="1746"/>
            </a:pPr>
            <a:r>
              <a:t>Compétence du TI acquise fev 2021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12"/>
          <p:cNvSpPr/>
          <p:nvPr/>
        </p:nvSpPr>
        <p:spPr>
          <a:xfrm>
            <a:off x="-1" y="0"/>
            <a:ext cx="914171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9" name="Titre 1"/>
          <p:cNvSpPr txBox="1"/>
          <p:nvPr>
            <p:ph type="title"/>
          </p:nvPr>
        </p:nvSpPr>
        <p:spPr>
          <a:xfrm>
            <a:off x="230837" y="548640"/>
            <a:ext cx="3100745" cy="5431536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3. Contester les projets « climaticides » </a:t>
            </a:r>
            <a:br/>
          </a:p>
        </p:txBody>
      </p:sp>
      <p:grpSp>
        <p:nvGrpSpPr>
          <p:cNvPr id="222" name="sketch line"/>
          <p:cNvGrpSpPr/>
          <p:nvPr/>
        </p:nvGrpSpPr>
        <p:grpSpPr>
          <a:xfrm>
            <a:off x="3560423" y="1027179"/>
            <a:ext cx="64032" cy="4481292"/>
            <a:chOff x="0" y="0"/>
            <a:chExt cx="64031" cy="4481291"/>
          </a:xfrm>
        </p:grpSpPr>
        <p:sp>
          <p:nvSpPr>
            <p:cNvPr id="220" name="Figure"/>
            <p:cNvSpPr/>
            <p:nvPr/>
          </p:nvSpPr>
          <p:spPr>
            <a:xfrm rot="5400000">
              <a:off x="-2209833" y="2209832"/>
              <a:ext cx="4481292" cy="6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13138" fill="norm" stroke="1" extrusionOk="0">
                  <a:moveTo>
                    <a:pt x="2" y="5755"/>
                  </a:moveTo>
                  <a:cubicBezTo>
                    <a:pt x="1403" y="6937"/>
                    <a:pt x="1536" y="8002"/>
                    <a:pt x="2870" y="5755"/>
                  </a:cubicBezTo>
                  <a:cubicBezTo>
                    <a:pt x="4157" y="3488"/>
                    <a:pt x="4860" y="4269"/>
                    <a:pt x="5307" y="5755"/>
                  </a:cubicBezTo>
                  <a:cubicBezTo>
                    <a:pt x="5938" y="3825"/>
                    <a:pt x="7536" y="-6169"/>
                    <a:pt x="8824" y="5755"/>
                  </a:cubicBezTo>
                  <a:cubicBezTo>
                    <a:pt x="10034" y="14018"/>
                    <a:pt x="10516" y="9371"/>
                    <a:pt x="11692" y="5755"/>
                  </a:cubicBezTo>
                  <a:cubicBezTo>
                    <a:pt x="12808" y="1478"/>
                    <a:pt x="13473" y="7550"/>
                    <a:pt x="14561" y="5755"/>
                  </a:cubicBezTo>
                  <a:cubicBezTo>
                    <a:pt x="15785" y="4742"/>
                    <a:pt x="16777" y="6292"/>
                    <a:pt x="18078" y="5755"/>
                  </a:cubicBezTo>
                  <a:cubicBezTo>
                    <a:pt x="19303" y="9177"/>
                    <a:pt x="20734" y="5122"/>
                    <a:pt x="21594" y="5755"/>
                  </a:cubicBezTo>
                  <a:cubicBezTo>
                    <a:pt x="21593" y="6492"/>
                    <a:pt x="21598" y="7595"/>
                    <a:pt x="21594" y="8679"/>
                  </a:cubicBezTo>
                  <a:cubicBezTo>
                    <a:pt x="20538" y="3622"/>
                    <a:pt x="20272" y="11837"/>
                    <a:pt x="18941" y="8679"/>
                  </a:cubicBezTo>
                  <a:cubicBezTo>
                    <a:pt x="17673" y="2456"/>
                    <a:pt x="16838" y="8911"/>
                    <a:pt x="15857" y="8679"/>
                  </a:cubicBezTo>
                  <a:cubicBezTo>
                    <a:pt x="15120" y="-2993"/>
                    <a:pt x="13951" y="1928"/>
                    <a:pt x="12772" y="8679"/>
                  </a:cubicBezTo>
                  <a:cubicBezTo>
                    <a:pt x="11630" y="10294"/>
                    <a:pt x="10729" y="3504"/>
                    <a:pt x="9903" y="8679"/>
                  </a:cubicBezTo>
                  <a:cubicBezTo>
                    <a:pt x="9095" y="13758"/>
                    <a:pt x="7465" y="15431"/>
                    <a:pt x="6387" y="8679"/>
                  </a:cubicBezTo>
                  <a:cubicBezTo>
                    <a:pt x="5018" y="6159"/>
                    <a:pt x="3794" y="1991"/>
                    <a:pt x="2870" y="8679"/>
                  </a:cubicBezTo>
                  <a:cubicBezTo>
                    <a:pt x="1791" y="12754"/>
                    <a:pt x="814" y="10693"/>
                    <a:pt x="2" y="8679"/>
                  </a:cubicBezTo>
                  <a:cubicBezTo>
                    <a:pt x="-2" y="7560"/>
                    <a:pt x="0" y="6700"/>
                    <a:pt x="2" y="575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1" name="Figure"/>
            <p:cNvSpPr/>
            <p:nvPr/>
          </p:nvSpPr>
          <p:spPr>
            <a:xfrm rot="5400000">
              <a:off x="-2206854" y="2210102"/>
              <a:ext cx="4480805" cy="6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3212" fill="norm" stroke="1" extrusionOk="0">
                  <a:moveTo>
                    <a:pt x="1" y="6371"/>
                  </a:moveTo>
                  <a:cubicBezTo>
                    <a:pt x="1291" y="9537"/>
                    <a:pt x="1633" y="6363"/>
                    <a:pt x="2870" y="6371"/>
                  </a:cubicBezTo>
                  <a:cubicBezTo>
                    <a:pt x="4128" y="5895"/>
                    <a:pt x="4163" y="3482"/>
                    <a:pt x="5308" y="6371"/>
                  </a:cubicBezTo>
                  <a:cubicBezTo>
                    <a:pt x="6461" y="10210"/>
                    <a:pt x="6838" y="2277"/>
                    <a:pt x="7961" y="6371"/>
                  </a:cubicBezTo>
                  <a:cubicBezTo>
                    <a:pt x="9041" y="6724"/>
                    <a:pt x="10379" y="11288"/>
                    <a:pt x="11263" y="6371"/>
                  </a:cubicBezTo>
                  <a:cubicBezTo>
                    <a:pt x="12159" y="5459"/>
                    <a:pt x="13104" y="13947"/>
                    <a:pt x="14132" y="6371"/>
                  </a:cubicBezTo>
                  <a:cubicBezTo>
                    <a:pt x="15122" y="2664"/>
                    <a:pt x="15929" y="6678"/>
                    <a:pt x="16785" y="6371"/>
                  </a:cubicBezTo>
                  <a:cubicBezTo>
                    <a:pt x="17594" y="1153"/>
                    <a:pt x="19333" y="-4881"/>
                    <a:pt x="21599" y="6371"/>
                  </a:cubicBezTo>
                  <a:cubicBezTo>
                    <a:pt x="21599" y="7154"/>
                    <a:pt x="21598" y="8397"/>
                    <a:pt x="21599" y="9344"/>
                  </a:cubicBezTo>
                  <a:cubicBezTo>
                    <a:pt x="20755" y="14378"/>
                    <a:pt x="19403" y="11115"/>
                    <a:pt x="18513" y="9344"/>
                  </a:cubicBezTo>
                  <a:cubicBezTo>
                    <a:pt x="17686" y="2708"/>
                    <a:pt x="17145" y="2634"/>
                    <a:pt x="15860" y="9344"/>
                  </a:cubicBezTo>
                  <a:cubicBezTo>
                    <a:pt x="14422" y="9319"/>
                    <a:pt x="13797" y="499"/>
                    <a:pt x="12342" y="9344"/>
                  </a:cubicBezTo>
                  <a:cubicBezTo>
                    <a:pt x="10959" y="13480"/>
                    <a:pt x="10411" y="14049"/>
                    <a:pt x="9473" y="9344"/>
                  </a:cubicBezTo>
                  <a:cubicBezTo>
                    <a:pt x="8610" y="11706"/>
                    <a:pt x="8131" y="16719"/>
                    <a:pt x="7036" y="9344"/>
                  </a:cubicBezTo>
                  <a:cubicBezTo>
                    <a:pt x="6077" y="6457"/>
                    <a:pt x="4406" y="12214"/>
                    <a:pt x="3734" y="9344"/>
                  </a:cubicBezTo>
                  <a:cubicBezTo>
                    <a:pt x="3324" y="5782"/>
                    <a:pt x="1824" y="6751"/>
                    <a:pt x="1" y="9344"/>
                  </a:cubicBezTo>
                  <a:cubicBezTo>
                    <a:pt x="0" y="8185"/>
                    <a:pt x="-1" y="7718"/>
                    <a:pt x="1" y="6371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3" name="Espace réservé du contenu 2"/>
          <p:cNvSpPr txBox="1"/>
          <p:nvPr>
            <p:ph type="body" idx="1"/>
          </p:nvPr>
        </p:nvSpPr>
        <p:spPr>
          <a:xfrm>
            <a:off x="3844812" y="412595"/>
            <a:ext cx="4668253" cy="6177777"/>
          </a:xfrm>
          <a:prstGeom prst="rect">
            <a:avLst/>
          </a:prstGeom>
        </p:spPr>
        <p:txBody>
          <a:bodyPr anchor="ctr"/>
          <a:lstStyle/>
          <a:p>
            <a:pPr algn="just">
              <a:defRPr sz="1900"/>
            </a:pPr>
            <a:r>
              <a:t>Contester des </a:t>
            </a:r>
            <a:r>
              <a:rPr b="1">
                <a:solidFill>
                  <a:schemeClr val="accent5"/>
                </a:solidFill>
              </a:rPr>
              <a:t>projets locaux </a:t>
            </a:r>
            <a:r>
              <a:t>: </a:t>
            </a:r>
          </a:p>
          <a:p>
            <a:pPr lvl="1" marL="685800" indent="-228600" algn="just">
              <a:spcBef>
                <a:spcPts val="500"/>
              </a:spcBef>
              <a:buFontTx/>
              <a:buChar char="➢"/>
              <a:defRPr sz="1500"/>
            </a:pPr>
            <a:r>
              <a:t>fédérés des collectifs de lutte </a:t>
            </a:r>
            <a:r>
              <a:rPr b="1"/>
              <a:t>(#</a:t>
            </a:r>
            <a:r>
              <a:rPr b="1"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 invalidUrl="" action="" tgtFrame="" tooltip="" history="1" highlightClick="0" endSnd="0"/>
              </a:rPr>
              <a:t>superlocal</a:t>
            </a:r>
            <a:r>
              <a:rPr b="1"/>
              <a:t>)</a:t>
            </a:r>
            <a:endParaRPr sz="2400"/>
          </a:p>
          <a:p>
            <a:pPr lvl="1" marL="685800" indent="-228600" algn="just">
              <a:spcBef>
                <a:spcPts val="500"/>
              </a:spcBef>
              <a:buFontTx/>
              <a:buChar char="➢"/>
              <a:defRPr sz="1500"/>
            </a:pPr>
            <a:r>
              <a:t>aide ou soutien juridique aux recours</a:t>
            </a:r>
            <a:endParaRPr sz="2400"/>
          </a:p>
          <a:p>
            <a:pPr algn="just">
              <a:defRPr sz="1900"/>
            </a:pPr>
            <a:r>
              <a:t>Faire </a:t>
            </a:r>
            <a:r>
              <a:rPr b="1">
                <a:solidFill>
                  <a:schemeClr val="accent5"/>
                </a:solidFill>
              </a:rPr>
              <a:t>évoluer le juge sur la prise en compte du temps long et la soutenabilité climatique</a:t>
            </a:r>
            <a:endParaRPr b="1">
              <a:solidFill>
                <a:schemeClr val="accent5"/>
              </a:solidFill>
            </a:endParaRPr>
          </a:p>
          <a:p>
            <a:pPr algn="just">
              <a:defRPr sz="1900"/>
            </a:pPr>
            <a:r>
              <a:t>Imposer des « lunettes climatiques » dans les décisions publiques </a:t>
            </a:r>
          </a:p>
          <a:p>
            <a:pPr algn="just">
              <a:defRPr sz="1900"/>
            </a:pPr>
            <a:r>
              <a:t>« Climatiser » le droit de l’urbanisme (Scot, PLU, etc.)</a:t>
            </a:r>
          </a:p>
          <a:p>
            <a:pPr algn="just">
              <a:defRPr sz="1900"/>
            </a:pPr>
            <a:r>
              <a:t>Renforcer le contrôle sur les études d’impacts lors des autorisations de projet</a:t>
            </a:r>
          </a:p>
          <a:p>
            <a:pPr algn="just">
              <a:defRPr sz="1900"/>
            </a:pPr>
            <a:r>
              <a:t>L’exemple du </a:t>
            </a: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3" invalidUrl="" action="" tgtFrame="" tooltip="" history="1" highlightClick="0" endSnd="0"/>
              </a:rPr>
              <a:t>Recours contentieux contre le schéma de Cohérence territoriale </a:t>
            </a:r>
            <a:r>
              <a:t>de Roissy Pays de France  </a:t>
            </a:r>
          </a:p>
          <a:p>
            <a:pPr lvl="1" marL="685800" indent="-228600">
              <a:spcBef>
                <a:spcPts val="500"/>
              </a:spcBef>
              <a:buFontTx/>
              <a:buChar char="➢"/>
              <a:defRPr sz="1500"/>
            </a:pPr>
            <a:r>
              <a:t> l’objectif de zéro artificialisation nette </a:t>
            </a:r>
            <a:endParaRPr sz="2400"/>
          </a:p>
          <a:p>
            <a:pPr>
              <a:buFontTx/>
              <a:buChar char="➢"/>
              <a:defRPr sz="1900"/>
            </a:pPr>
            <a:r>
              <a:t>Annonce du retrait du projet</a:t>
            </a:r>
          </a:p>
        </p:txBody>
      </p:sp>
      <p:pic>
        <p:nvPicPr>
          <p:cNvPr id="224" name="Image 3" descr="Imag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2958" y="4535546"/>
            <a:ext cx="2842769" cy="1773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4" descr="Imag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0837" y="412595"/>
            <a:ext cx="2738452" cy="1138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r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Conclusion</a:t>
            </a:r>
          </a:p>
        </p:txBody>
      </p:sp>
      <p:sp>
        <p:nvSpPr>
          <p:cNvPr id="228" name="Espace réservé du contenu 2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72000"/>
              </a:lnSpc>
              <a:defRPr sz="1900"/>
            </a:pPr>
            <a:r>
              <a:t>Actions des ONGE : «  caisse de résonnance » (S. Maljean-Dubois)</a:t>
            </a:r>
          </a:p>
          <a:p>
            <a:pPr lvl="1" marL="685800" indent="-228600" algn="just">
              <a:lnSpc>
                <a:spcPct val="72000"/>
              </a:lnSpc>
              <a:spcBef>
                <a:spcPts val="500"/>
              </a:spcBef>
              <a:buFontTx/>
              <a:buChar char="➢"/>
              <a:defRPr sz="1600"/>
            </a:pPr>
            <a:r>
              <a:t>Ouvrent des espaces de publicisation de la cause climatique</a:t>
            </a:r>
          </a:p>
          <a:p>
            <a:pPr lvl="1" marL="685800" indent="-228600" algn="just">
              <a:lnSpc>
                <a:spcPct val="72000"/>
              </a:lnSpc>
              <a:spcBef>
                <a:spcPts val="500"/>
              </a:spcBef>
              <a:buFontTx/>
              <a:buChar char="➢"/>
              <a:defRPr sz="1600"/>
            </a:pPr>
            <a:r>
              <a:t>Soulèvent des questions juridiques inédites et pertinentes</a:t>
            </a:r>
          </a:p>
          <a:p>
            <a:pPr lvl="1" marL="685800" indent="-228600" algn="just">
              <a:lnSpc>
                <a:spcPct val="72000"/>
              </a:lnSpc>
              <a:spcBef>
                <a:spcPts val="500"/>
              </a:spcBef>
              <a:buFontTx/>
              <a:buChar char="➢"/>
              <a:defRPr sz="1600"/>
            </a:pPr>
          </a:p>
          <a:p>
            <a:pPr algn="just">
              <a:lnSpc>
                <a:spcPct val="72000"/>
              </a:lnSpc>
              <a:defRPr sz="1900"/>
            </a:pPr>
            <a:r>
              <a:t>Actions « par le bas » devant le juge français</a:t>
            </a:r>
          </a:p>
          <a:p>
            <a:pPr algn="just">
              <a:lnSpc>
                <a:spcPct val="72000"/>
              </a:lnSpc>
              <a:defRPr sz="1900"/>
            </a:pPr>
          </a:p>
          <a:p>
            <a:pPr algn="just">
              <a:lnSpc>
                <a:spcPct val="72000"/>
              </a:lnSpc>
              <a:defRPr sz="1900"/>
            </a:pPr>
            <a:r>
              <a:t>Richesse des leviers juridiques tactiques et influences juridico-politiques</a:t>
            </a:r>
          </a:p>
          <a:p>
            <a:pPr algn="just">
              <a:lnSpc>
                <a:spcPct val="72000"/>
              </a:lnSpc>
              <a:defRPr sz="1900"/>
            </a:pPr>
          </a:p>
          <a:p>
            <a:pPr algn="just">
              <a:lnSpc>
                <a:spcPct val="72000"/>
              </a:lnSpc>
              <a:defRPr sz="1900"/>
            </a:pPr>
            <a:r>
              <a:t>Informe sur la façon dont les ONGE  conçoivent et interprètent le droit (</a:t>
            </a:r>
            <a:r>
              <a:rPr i="1"/>
              <a:t>right consciousness</a:t>
            </a:r>
            <a:r>
              <a:t>)</a:t>
            </a:r>
          </a:p>
          <a:p>
            <a:pPr algn="just">
              <a:lnSpc>
                <a:spcPct val="72000"/>
              </a:lnSpc>
              <a:defRPr sz="1900"/>
            </a:pPr>
          </a:p>
          <a:p>
            <a:pPr algn="just">
              <a:lnSpc>
                <a:spcPct val="72000"/>
              </a:lnSpc>
              <a:defRPr sz="1900"/>
            </a:pPr>
            <a:r>
              <a:t>Édification d’une « citoyenneté climatique » / démocratie environnementale (information, participation, accès au juge)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r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 defTabSz="868680">
              <a:defRPr sz="4180">
                <a:solidFill>
                  <a:schemeClr val="accent5"/>
                </a:solidFill>
              </a:defRPr>
            </a:pPr>
            <a:br/>
            <a:r>
              <a:t>ONG et Climat</a:t>
            </a:r>
          </a:p>
        </p:txBody>
      </p:sp>
      <p:sp>
        <p:nvSpPr>
          <p:cNvPr id="101" name="Espace réservé du contenu 2"/>
          <p:cNvSpPr txBox="1"/>
          <p:nvPr>
            <p:ph type="body" sz="half" idx="1"/>
          </p:nvPr>
        </p:nvSpPr>
        <p:spPr>
          <a:xfrm>
            <a:off x="628650" y="1825625"/>
            <a:ext cx="8058150" cy="2935946"/>
          </a:xfrm>
          <a:prstGeom prst="rect">
            <a:avLst/>
          </a:prstGeom>
        </p:spPr>
        <p:txBody>
          <a:bodyPr/>
          <a:lstStyle/>
          <a:p>
            <a:pPr algn="just">
              <a:defRPr sz="2000"/>
            </a:pPr>
          </a:p>
          <a:p>
            <a:pPr algn="just">
              <a:defRPr sz="2000"/>
            </a:pPr>
            <a:r>
              <a:t>Question climatique a « </a:t>
            </a:r>
            <a:r>
              <a:rPr b="1"/>
              <a:t>bousculé</a:t>
            </a:r>
            <a:r>
              <a:t> » le répertoire d’actions des ONGE (Faraco)</a:t>
            </a:r>
          </a:p>
          <a:p>
            <a:pPr algn="just">
              <a:defRPr b="1" sz="2000"/>
            </a:pPr>
            <a:r>
              <a:t>Action transnationale </a:t>
            </a:r>
            <a:r>
              <a:rPr b="0"/>
              <a:t>pour les négociations climatiques (</a:t>
            </a:r>
            <a:r>
              <a:t>coalition</a:t>
            </a:r>
            <a:r>
              <a:rPr b="0"/>
              <a:t>)</a:t>
            </a:r>
            <a:endParaRPr b="0"/>
          </a:p>
          <a:p>
            <a:pPr algn="just">
              <a:defRPr sz="2000"/>
            </a:pPr>
            <a:r>
              <a:t>Les nouvelles ONG « climat »</a:t>
            </a:r>
          </a:p>
          <a:p>
            <a:pPr algn="just">
              <a:defRPr sz="2000"/>
            </a:pPr>
            <a:r>
              <a:t>Nouveaux « répertoires d’action », dont juridiques</a:t>
            </a:r>
          </a:p>
          <a:p>
            <a:pPr algn="just">
              <a:defRPr sz="2000"/>
            </a:pPr>
            <a:r>
              <a:t>En France : </a:t>
            </a:r>
            <a:r>
              <a:rPr b="1">
                <a:solidFill>
                  <a:schemeClr val="accent6"/>
                </a:solidFill>
              </a:rPr>
              <a:t>Notre affaire à tous</a:t>
            </a:r>
          </a:p>
        </p:txBody>
      </p:sp>
      <p:pic>
        <p:nvPicPr>
          <p:cNvPr id="102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1210" y="5920373"/>
            <a:ext cx="1155390" cy="918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 4" descr="Imag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26590" y="4962342"/>
            <a:ext cx="2588760" cy="284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 5" descr="Imag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1454" y="5247106"/>
            <a:ext cx="2103666" cy="442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 6" descr="Imag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650" y="6017405"/>
            <a:ext cx="781322" cy="789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 7" descr="Imag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00986" y="5809900"/>
            <a:ext cx="1050472" cy="1050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 8" descr="Imag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56602" y="5665770"/>
            <a:ext cx="1288597" cy="730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 9" descr="Image 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22823" y="6412012"/>
            <a:ext cx="1947769" cy="320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 10" descr="Image 1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0781" y="305217"/>
            <a:ext cx="1994676" cy="997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6"/>
          <p:cNvSpPr/>
          <p:nvPr/>
        </p:nvSpPr>
        <p:spPr>
          <a:xfrm>
            <a:off x="-1" y="0"/>
            <a:ext cx="914171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Titre 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886968">
              <a:defRPr sz="2813"/>
            </a:pPr>
            <a:r>
              <a:t>L’association </a:t>
            </a:r>
            <a:r>
              <a:rPr i="1"/>
              <a:t>Notre affaire à tous </a:t>
            </a:r>
            <a:br>
              <a:rPr i="1"/>
            </a:br>
            <a:br>
              <a:rPr i="1"/>
            </a:br>
          </a:p>
        </p:txBody>
      </p:sp>
      <p:grpSp>
        <p:nvGrpSpPr>
          <p:cNvPr id="115" name="sketch line"/>
          <p:cNvGrpSpPr/>
          <p:nvPr/>
        </p:nvGrpSpPr>
        <p:grpSpPr>
          <a:xfrm>
            <a:off x="501376" y="1651883"/>
            <a:ext cx="8141149" cy="83461"/>
            <a:chOff x="0" y="0"/>
            <a:chExt cx="8141147" cy="83459"/>
          </a:xfrm>
        </p:grpSpPr>
        <p:sp>
          <p:nvSpPr>
            <p:cNvPr id="113" name="Figure"/>
            <p:cNvSpPr/>
            <p:nvPr/>
          </p:nvSpPr>
          <p:spPr>
            <a:xfrm>
              <a:off x="400" y="6139"/>
              <a:ext cx="8140748" cy="7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1184" fill="norm" stroke="1" extrusionOk="0">
                  <a:moveTo>
                    <a:pt x="0" y="2799"/>
                  </a:moveTo>
                  <a:cubicBezTo>
                    <a:pt x="363" y="-887"/>
                    <a:pt x="1008" y="4422"/>
                    <a:pt x="1584" y="2799"/>
                  </a:cubicBezTo>
                  <a:cubicBezTo>
                    <a:pt x="2165" y="-271"/>
                    <a:pt x="2208" y="4516"/>
                    <a:pt x="2736" y="2799"/>
                  </a:cubicBezTo>
                  <a:cubicBezTo>
                    <a:pt x="3335" y="-1647"/>
                    <a:pt x="4399" y="-144"/>
                    <a:pt x="4968" y="2799"/>
                  </a:cubicBezTo>
                  <a:cubicBezTo>
                    <a:pt x="5613" y="6911"/>
                    <a:pt x="6044" y="-3080"/>
                    <a:pt x="6551" y="2799"/>
                  </a:cubicBezTo>
                  <a:cubicBezTo>
                    <a:pt x="7110" y="6548"/>
                    <a:pt x="7399" y="1859"/>
                    <a:pt x="8135" y="2799"/>
                  </a:cubicBezTo>
                  <a:cubicBezTo>
                    <a:pt x="8824" y="703"/>
                    <a:pt x="9834" y="12565"/>
                    <a:pt x="10367" y="2799"/>
                  </a:cubicBezTo>
                  <a:cubicBezTo>
                    <a:pt x="10950" y="-2569"/>
                    <a:pt x="11088" y="1618"/>
                    <a:pt x="11735" y="2799"/>
                  </a:cubicBezTo>
                  <a:cubicBezTo>
                    <a:pt x="12426" y="-1321"/>
                    <a:pt x="13414" y="803"/>
                    <a:pt x="13967" y="2799"/>
                  </a:cubicBezTo>
                  <a:cubicBezTo>
                    <a:pt x="14629" y="4869"/>
                    <a:pt x="15217" y="3199"/>
                    <a:pt x="16199" y="2799"/>
                  </a:cubicBezTo>
                  <a:cubicBezTo>
                    <a:pt x="17275" y="978"/>
                    <a:pt x="17129" y="3269"/>
                    <a:pt x="17999" y="2799"/>
                  </a:cubicBezTo>
                  <a:cubicBezTo>
                    <a:pt x="18724" y="563"/>
                    <a:pt x="20143" y="3578"/>
                    <a:pt x="21598" y="2799"/>
                  </a:cubicBezTo>
                  <a:cubicBezTo>
                    <a:pt x="21598" y="4042"/>
                    <a:pt x="21600" y="4207"/>
                    <a:pt x="21598" y="5444"/>
                  </a:cubicBezTo>
                  <a:cubicBezTo>
                    <a:pt x="21124" y="4015"/>
                    <a:pt x="20892" y="4296"/>
                    <a:pt x="20446" y="5444"/>
                  </a:cubicBezTo>
                  <a:cubicBezTo>
                    <a:pt x="20118" y="641"/>
                    <a:pt x="19049" y="-1990"/>
                    <a:pt x="18214" y="5444"/>
                  </a:cubicBezTo>
                  <a:cubicBezTo>
                    <a:pt x="17467" y="6287"/>
                    <a:pt x="17314" y="8107"/>
                    <a:pt x="16847" y="5444"/>
                  </a:cubicBezTo>
                  <a:cubicBezTo>
                    <a:pt x="16476" y="4373"/>
                    <a:pt x="15812" y="-4119"/>
                    <a:pt x="15047" y="5444"/>
                  </a:cubicBezTo>
                  <a:cubicBezTo>
                    <a:pt x="14295" y="7111"/>
                    <a:pt x="13872" y="17481"/>
                    <a:pt x="12815" y="5444"/>
                  </a:cubicBezTo>
                  <a:cubicBezTo>
                    <a:pt x="11716" y="-1337"/>
                    <a:pt x="11525" y="6987"/>
                    <a:pt x="11015" y="5444"/>
                  </a:cubicBezTo>
                  <a:cubicBezTo>
                    <a:pt x="10482" y="1382"/>
                    <a:pt x="10294" y="8750"/>
                    <a:pt x="9863" y="5444"/>
                  </a:cubicBezTo>
                  <a:cubicBezTo>
                    <a:pt x="9442" y="4261"/>
                    <a:pt x="9204" y="7048"/>
                    <a:pt x="8495" y="5444"/>
                  </a:cubicBezTo>
                  <a:cubicBezTo>
                    <a:pt x="7869" y="4318"/>
                    <a:pt x="6814" y="5998"/>
                    <a:pt x="6263" y="5444"/>
                  </a:cubicBezTo>
                  <a:cubicBezTo>
                    <a:pt x="5762" y="9907"/>
                    <a:pt x="5103" y="5116"/>
                    <a:pt x="4464" y="5444"/>
                  </a:cubicBezTo>
                  <a:cubicBezTo>
                    <a:pt x="3796" y="2455"/>
                    <a:pt x="3513" y="2546"/>
                    <a:pt x="3096" y="5444"/>
                  </a:cubicBezTo>
                  <a:cubicBezTo>
                    <a:pt x="2657" y="8844"/>
                    <a:pt x="860" y="11183"/>
                    <a:pt x="0" y="5444"/>
                  </a:cubicBezTo>
                  <a:cubicBezTo>
                    <a:pt x="1" y="4699"/>
                    <a:pt x="1" y="3660"/>
                    <a:pt x="0" y="2799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4" name="Figure"/>
            <p:cNvSpPr/>
            <p:nvPr/>
          </p:nvSpPr>
          <p:spPr>
            <a:xfrm>
              <a:off x="0" y="0"/>
              <a:ext cx="8140846" cy="6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3011" fill="norm" stroke="1" extrusionOk="0">
                  <a:moveTo>
                    <a:pt x="1" y="4890"/>
                  </a:moveTo>
                  <a:cubicBezTo>
                    <a:pt x="233" y="6085"/>
                    <a:pt x="822" y="-160"/>
                    <a:pt x="1152" y="4890"/>
                  </a:cubicBezTo>
                  <a:cubicBezTo>
                    <a:pt x="1425" y="10516"/>
                    <a:pt x="2546" y="10380"/>
                    <a:pt x="3168" y="4890"/>
                  </a:cubicBezTo>
                  <a:cubicBezTo>
                    <a:pt x="3837" y="7541"/>
                    <a:pt x="3905" y="6272"/>
                    <a:pt x="4320" y="4890"/>
                  </a:cubicBezTo>
                  <a:cubicBezTo>
                    <a:pt x="4823" y="5666"/>
                    <a:pt x="5173" y="-6490"/>
                    <a:pt x="5904" y="4890"/>
                  </a:cubicBezTo>
                  <a:cubicBezTo>
                    <a:pt x="6688" y="8413"/>
                    <a:pt x="7211" y="8479"/>
                    <a:pt x="8136" y="4890"/>
                  </a:cubicBezTo>
                  <a:cubicBezTo>
                    <a:pt x="9120" y="5610"/>
                    <a:pt x="9044" y="10960"/>
                    <a:pt x="9936" y="4890"/>
                  </a:cubicBezTo>
                  <a:cubicBezTo>
                    <a:pt x="10871" y="2679"/>
                    <a:pt x="11276" y="-1355"/>
                    <a:pt x="11952" y="4890"/>
                  </a:cubicBezTo>
                  <a:cubicBezTo>
                    <a:pt x="12570" y="8339"/>
                    <a:pt x="12942" y="5083"/>
                    <a:pt x="13536" y="4890"/>
                  </a:cubicBezTo>
                  <a:cubicBezTo>
                    <a:pt x="14220" y="1949"/>
                    <a:pt x="14453" y="6282"/>
                    <a:pt x="15335" y="4890"/>
                  </a:cubicBezTo>
                  <a:cubicBezTo>
                    <a:pt x="16159" y="1510"/>
                    <a:pt x="16645" y="5711"/>
                    <a:pt x="17567" y="4890"/>
                  </a:cubicBezTo>
                  <a:cubicBezTo>
                    <a:pt x="18490" y="11423"/>
                    <a:pt x="18547" y="9415"/>
                    <a:pt x="18935" y="4890"/>
                  </a:cubicBezTo>
                  <a:cubicBezTo>
                    <a:pt x="19424" y="8819"/>
                    <a:pt x="20821" y="3706"/>
                    <a:pt x="21599" y="4890"/>
                  </a:cubicBezTo>
                  <a:cubicBezTo>
                    <a:pt x="21597" y="6398"/>
                    <a:pt x="21598" y="7435"/>
                    <a:pt x="21599" y="8398"/>
                  </a:cubicBezTo>
                  <a:cubicBezTo>
                    <a:pt x="20982" y="931"/>
                    <a:pt x="20385" y="9106"/>
                    <a:pt x="20015" y="8398"/>
                  </a:cubicBezTo>
                  <a:cubicBezTo>
                    <a:pt x="19618" y="6818"/>
                    <a:pt x="19160" y="4271"/>
                    <a:pt x="18863" y="8398"/>
                  </a:cubicBezTo>
                  <a:cubicBezTo>
                    <a:pt x="18614" y="9203"/>
                    <a:pt x="17510" y="12736"/>
                    <a:pt x="17063" y="8398"/>
                  </a:cubicBezTo>
                  <a:cubicBezTo>
                    <a:pt x="16697" y="-1661"/>
                    <a:pt x="16297" y="9016"/>
                    <a:pt x="15695" y="8398"/>
                  </a:cubicBezTo>
                  <a:cubicBezTo>
                    <a:pt x="15078" y="14068"/>
                    <a:pt x="14436" y="10917"/>
                    <a:pt x="13896" y="8398"/>
                  </a:cubicBezTo>
                  <a:cubicBezTo>
                    <a:pt x="13390" y="6919"/>
                    <a:pt x="12488" y="14860"/>
                    <a:pt x="12096" y="8398"/>
                  </a:cubicBezTo>
                  <a:cubicBezTo>
                    <a:pt x="11572" y="4701"/>
                    <a:pt x="10999" y="612"/>
                    <a:pt x="10296" y="8398"/>
                  </a:cubicBezTo>
                  <a:cubicBezTo>
                    <a:pt x="9581" y="9765"/>
                    <a:pt x="9214" y="5659"/>
                    <a:pt x="8496" y="8398"/>
                  </a:cubicBezTo>
                  <a:cubicBezTo>
                    <a:pt x="7731" y="11623"/>
                    <a:pt x="7306" y="4670"/>
                    <a:pt x="6912" y="8398"/>
                  </a:cubicBezTo>
                  <a:cubicBezTo>
                    <a:pt x="6501" y="11986"/>
                    <a:pt x="5239" y="12594"/>
                    <a:pt x="4896" y="8398"/>
                  </a:cubicBezTo>
                  <a:cubicBezTo>
                    <a:pt x="4452" y="4932"/>
                    <a:pt x="3657" y="4742"/>
                    <a:pt x="3096" y="8398"/>
                  </a:cubicBezTo>
                  <a:cubicBezTo>
                    <a:pt x="2445" y="15110"/>
                    <a:pt x="869" y="13963"/>
                    <a:pt x="1" y="8398"/>
                  </a:cubicBezTo>
                  <a:cubicBezTo>
                    <a:pt x="-1" y="7474"/>
                    <a:pt x="-1" y="6311"/>
                    <a:pt x="1" y="4890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16" name="Espace réservé du contenu 2"/>
          <p:cNvSpPr txBox="1"/>
          <p:nvPr>
            <p:ph type="body" idx="1"/>
          </p:nvPr>
        </p:nvSpPr>
        <p:spPr>
          <a:xfrm>
            <a:off x="501776" y="1929383"/>
            <a:ext cx="8267319" cy="464363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E3CC5A"/>
              </a:buClr>
              <a:buFontTx/>
              <a:buChar char="➢"/>
              <a:defRPr sz="1600"/>
            </a:pPr>
            <a:r>
              <a:t>Place nouvelle dans le paysage des associations env. françaises </a:t>
            </a:r>
          </a:p>
          <a:p>
            <a:pPr>
              <a:buClr>
                <a:srgbClr val="E3CC5A"/>
              </a:buClr>
              <a:buFontTx/>
              <a:buChar char="➢"/>
              <a:defRPr sz="1600"/>
            </a:pPr>
          </a:p>
          <a:p>
            <a:pPr algn="just">
              <a:buClr>
                <a:srgbClr val="E3CC5A"/>
              </a:buClr>
              <a:buFontTx/>
              <a:buChar char="➢"/>
              <a:defRPr sz="1600"/>
            </a:pPr>
            <a:r>
              <a:t> </a:t>
            </a:r>
            <a:r>
              <a:rPr b="1" i="1"/>
              <a:t>L’objet social de l’association : « arme du droit » et la justice climatique </a:t>
            </a:r>
          </a:p>
          <a:p>
            <a:pPr algn="just">
              <a:buClr>
                <a:srgbClr val="E3CC5A"/>
              </a:buClr>
              <a:buFontTx/>
              <a:buChar char="➢"/>
              <a:defRPr sz="1600"/>
            </a:pPr>
            <a:r>
              <a:t>Collectif de juristes (avocats, juristes associatifs, universitaires) crée l’association au « lendemain » de la décision d’Urgenda (2015) – Marie Toussaint (Pdte)</a:t>
            </a:r>
          </a:p>
          <a:p>
            <a:pPr algn="just">
              <a:buClr>
                <a:srgbClr val="E3CC5A"/>
              </a:buClr>
              <a:buFontTx/>
              <a:buChar char="➢"/>
              <a:defRPr sz="1600"/>
            </a:pPr>
          </a:p>
          <a:p>
            <a:pPr algn="just">
              <a:buClr>
                <a:srgbClr val="E3CC5A"/>
              </a:buClr>
              <a:buFontTx/>
              <a:buChar char="➢"/>
              <a:defRPr b="1" sz="1600"/>
            </a:pPr>
            <a:r>
              <a:t>2015</a:t>
            </a:r>
            <a:r>
              <a:rPr b="0"/>
              <a:t> : dépose une </a:t>
            </a:r>
            <a:r>
              <a:t>demande préalable indemnitaire </a:t>
            </a:r>
            <a:r>
              <a:rPr b="0"/>
              <a:t>auprès du  Ministre de l’environnement pour carence fautive de l’Etat /  mais aucune requête déposée au Trib. adm </a:t>
            </a:r>
            <a:endParaRPr b="0"/>
          </a:p>
          <a:p>
            <a:pPr algn="just">
              <a:buClr>
                <a:srgbClr val="E3CC5A"/>
              </a:buClr>
              <a:buFontTx/>
              <a:buChar char="➢"/>
              <a:defRPr b="1" sz="1600"/>
            </a:pPr>
            <a:r>
              <a:t>2016 -2017 </a:t>
            </a:r>
            <a:r>
              <a:rPr b="0"/>
              <a:t>: Structuration de l’association et « montée en compétence » (1</a:t>
            </a:r>
            <a:r>
              <a:rPr b="0" baseline="30000"/>
              <a:t>er</a:t>
            </a:r>
            <a:r>
              <a:rPr b="0"/>
              <a:t> colloque internationale sur les procès climatiques mondiaux 2017)</a:t>
            </a:r>
            <a:endParaRPr b="0"/>
          </a:p>
          <a:p>
            <a:pPr algn="just">
              <a:buClr>
                <a:srgbClr val="E3CC5A"/>
              </a:buClr>
              <a:buFontTx/>
              <a:buChar char="➢"/>
              <a:defRPr b="1" sz="1600"/>
            </a:pPr>
            <a:r>
              <a:t>2017-2018 : </a:t>
            </a:r>
            <a:r>
              <a:rPr b="0"/>
              <a:t>Collaboration avec un cabinet d’avocats VIGO :  préparation d’un projet de recours « martyr »  (+ 120 p.)</a:t>
            </a:r>
            <a:endParaRPr b="0"/>
          </a:p>
          <a:p>
            <a:pPr algn="just">
              <a:buClr>
                <a:srgbClr val="E3CC5A"/>
              </a:buClr>
              <a:buFontTx/>
              <a:buChar char="➢"/>
              <a:defRPr b="1" sz="1600"/>
            </a:pPr>
            <a:r>
              <a:t>Octobre 2018:</a:t>
            </a:r>
            <a:r>
              <a:rPr b="0"/>
              <a:t> Coalition :  Greenpeace, Fondation pour la Nature et l’Homme (Hulot) et OXFAM   =   </a:t>
            </a:r>
            <a:r>
              <a:t>L’Affaire du siècle </a:t>
            </a:r>
          </a:p>
        </p:txBody>
      </p:sp>
      <p:pic>
        <p:nvPicPr>
          <p:cNvPr id="117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8375" y="266700"/>
            <a:ext cx="1508800" cy="855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7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Titre 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Les 3 fenêtres d’actions juridiques des ONGE</a:t>
            </a:r>
          </a:p>
        </p:txBody>
      </p:sp>
      <p:sp>
        <p:nvSpPr>
          <p:cNvPr id="121" name="Espace réservé du contenu 2"/>
          <p:cNvSpPr txBox="1"/>
          <p:nvPr>
            <p:ph type="body" idx="1"/>
          </p:nvPr>
        </p:nvSpPr>
        <p:spPr>
          <a:xfrm>
            <a:off x="628650" y="2438399"/>
            <a:ext cx="7886700" cy="3738564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2300"/>
            </a:pPr>
            <a:r>
              <a:t>Manifestation de « l’arme du droit » (L. Israël) &amp; de « l’activisme légal » </a:t>
            </a:r>
          </a:p>
          <a:p>
            <a:pPr marL="0" indent="0">
              <a:buSzTx/>
              <a:buNone/>
              <a:defRPr sz="2300"/>
            </a:pPr>
          </a:p>
          <a:p>
            <a:pPr algn="just">
              <a:defRPr b="1" sz="2300"/>
            </a:pPr>
            <a:r>
              <a:t>La phase pré-normative</a:t>
            </a:r>
            <a:r>
              <a:rPr b="0"/>
              <a:t> (alerte, approche discursive sur les besoins de droit, modification nécessaire du droit)</a:t>
            </a:r>
            <a:endParaRPr b="0"/>
          </a:p>
          <a:p>
            <a:pPr algn="just">
              <a:defRPr b="1" sz="2300"/>
            </a:pPr>
            <a:r>
              <a:t>La phase de l’élaboration de la norme </a:t>
            </a:r>
            <a:r>
              <a:rPr b="0"/>
              <a:t>(avant &amp; pendant les sessions parlementaires)</a:t>
            </a:r>
            <a:endParaRPr b="0"/>
          </a:p>
          <a:p>
            <a:pPr algn="just">
              <a:defRPr b="1" sz="2300"/>
            </a:pPr>
            <a:r>
              <a:t>La phase de l’application du droit </a:t>
            </a:r>
            <a:r>
              <a:rPr b="0"/>
              <a:t>(contestation de l’effectivité et l’efficacité du droit avec les procès)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33"/>
          <p:cNvSpPr/>
          <p:nvPr/>
        </p:nvSpPr>
        <p:spPr>
          <a:xfrm>
            <a:off x="-1" y="0"/>
            <a:ext cx="9141715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Titre 1"/>
          <p:cNvSpPr txBox="1"/>
          <p:nvPr>
            <p:ph type="title"/>
          </p:nvPr>
        </p:nvSpPr>
        <p:spPr>
          <a:xfrm>
            <a:off x="628650" y="556995"/>
            <a:ext cx="7886700" cy="1133694"/>
          </a:xfrm>
          <a:prstGeom prst="rect">
            <a:avLst/>
          </a:prstGeom>
        </p:spPr>
        <p:txBody>
          <a:bodyPr/>
          <a:lstStyle/>
          <a:p>
            <a:pPr defTabSz="841247">
              <a:defRPr sz="3680"/>
            </a:pPr>
            <a:r>
              <a:t>Les </a:t>
            </a:r>
            <a:r>
              <a:rPr>
                <a:solidFill>
                  <a:schemeClr val="accent5"/>
                </a:solidFill>
              </a:rPr>
              <a:t>deux types </a:t>
            </a:r>
            <a:r>
              <a:t>de répertoire de NAAT</a:t>
            </a:r>
          </a:p>
        </p:txBody>
      </p:sp>
      <p:grpSp>
        <p:nvGrpSpPr>
          <p:cNvPr id="131" name="Espace réservé du contenu 2"/>
          <p:cNvGrpSpPr/>
          <p:nvPr/>
        </p:nvGrpSpPr>
        <p:grpSpPr>
          <a:xfrm>
            <a:off x="656998" y="2201292"/>
            <a:ext cx="7830003" cy="3756303"/>
            <a:chOff x="0" y="0"/>
            <a:chExt cx="7830001" cy="3756301"/>
          </a:xfrm>
        </p:grpSpPr>
        <p:sp>
          <p:nvSpPr>
            <p:cNvPr id="125" name="Cercle"/>
            <p:cNvSpPr/>
            <p:nvPr/>
          </p:nvSpPr>
          <p:spPr>
            <a:xfrm>
              <a:off x="701999" y="0"/>
              <a:ext cx="2196002" cy="21960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800"/>
              </a:pPr>
            </a:p>
          </p:txBody>
        </p:sp>
        <p:sp>
          <p:nvSpPr>
            <p:cNvPr id="126" name="Carré"/>
            <p:cNvSpPr/>
            <p:nvPr/>
          </p:nvSpPr>
          <p:spPr>
            <a:xfrm>
              <a:off x="1170000" y="468001"/>
              <a:ext cx="1260001" cy="1260001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800"/>
              </a:pPr>
            </a:p>
          </p:txBody>
        </p:sp>
        <p:sp>
          <p:nvSpPr>
            <p:cNvPr id="127" name="L’action par le discours lors de l’élaboration des normes"/>
            <p:cNvSpPr txBox="1"/>
            <p:nvPr/>
          </p:nvSpPr>
          <p:spPr>
            <a:xfrm>
              <a:off x="0" y="2880001"/>
              <a:ext cx="3600001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889000">
                <a:spcBef>
                  <a:spcPts val="800"/>
                </a:spcBef>
                <a:defRPr b="1" cap="all" sz="2000"/>
              </a:lvl1pPr>
            </a:lstStyle>
            <a:p>
              <a:pPr/>
              <a:r>
                <a:t>L’action par le discours lors de l’élaboration des normes</a:t>
              </a:r>
            </a:p>
          </p:txBody>
        </p:sp>
        <p:sp>
          <p:nvSpPr>
            <p:cNvPr id="128" name="Cercle"/>
            <p:cNvSpPr/>
            <p:nvPr/>
          </p:nvSpPr>
          <p:spPr>
            <a:xfrm>
              <a:off x="4932000" y="0"/>
              <a:ext cx="2196001" cy="21960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800"/>
              </a:pPr>
            </a:p>
          </p:txBody>
        </p:sp>
        <p:sp>
          <p:nvSpPr>
            <p:cNvPr id="129" name="Carré"/>
            <p:cNvSpPr/>
            <p:nvPr/>
          </p:nvSpPr>
          <p:spPr>
            <a:xfrm>
              <a:off x="5400001" y="468001"/>
              <a:ext cx="1260001" cy="12600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800"/>
              </a:pPr>
            </a:p>
          </p:txBody>
        </p:sp>
        <p:sp>
          <p:nvSpPr>
            <p:cNvPr id="130" name="L’action par le procès"/>
            <p:cNvSpPr txBox="1"/>
            <p:nvPr/>
          </p:nvSpPr>
          <p:spPr>
            <a:xfrm>
              <a:off x="4230001" y="2880001"/>
              <a:ext cx="3600001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889000">
                <a:spcBef>
                  <a:spcPts val="800"/>
                </a:spcBef>
                <a:defRPr b="1" cap="all" sz="2000"/>
              </a:lvl1pPr>
            </a:lstStyle>
            <a:p>
              <a:pPr/>
              <a:r>
                <a:t>L’action par le procès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8"/>
          <p:cNvSpPr/>
          <p:nvPr/>
        </p:nvSpPr>
        <p:spPr>
          <a:xfrm>
            <a:off x="-1" y="0"/>
            <a:ext cx="914171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Arc 10"/>
          <p:cNvSpPr/>
          <p:nvPr/>
        </p:nvSpPr>
        <p:spPr>
          <a:xfrm rot="20746108">
            <a:off x="6441047" y="419123"/>
            <a:ext cx="1739848" cy="1494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972" fill="norm" stroke="1" extrusionOk="0">
                <a:moveTo>
                  <a:pt x="0" y="3164"/>
                </a:moveTo>
                <a:lnTo>
                  <a:pt x="0" y="3164"/>
                </a:lnTo>
                <a:cubicBezTo>
                  <a:pt x="6402" y="-2628"/>
                  <a:pt x="15035" y="-245"/>
                  <a:pt x="19281" y="8485"/>
                </a:cubicBezTo>
                <a:cubicBezTo>
                  <a:pt x="20794" y="11594"/>
                  <a:pt x="21600" y="15242"/>
                  <a:pt x="21600" y="18972"/>
                </a:cubicBezTo>
              </a:path>
            </a:pathLst>
          </a:custGeom>
          <a:ln w="127000" cap="rnd">
            <a:solidFill>
              <a:schemeClr val="accent4"/>
            </a:solidFill>
            <a:prstDash val="dash"/>
            <a:miter/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146" name="Espace réservé du contenu 2"/>
          <p:cNvGrpSpPr/>
          <p:nvPr/>
        </p:nvGrpSpPr>
        <p:grpSpPr>
          <a:xfrm>
            <a:off x="432118" y="777408"/>
            <a:ext cx="8182450" cy="4374278"/>
            <a:chOff x="0" y="0"/>
            <a:chExt cx="8182449" cy="4374276"/>
          </a:xfrm>
        </p:grpSpPr>
        <p:grpSp>
          <p:nvGrpSpPr>
            <p:cNvPr id="137" name="Groupe"/>
            <p:cNvGrpSpPr/>
            <p:nvPr/>
          </p:nvGrpSpPr>
          <p:grpSpPr>
            <a:xfrm>
              <a:off x="0" y="0"/>
              <a:ext cx="7886697" cy="1305402"/>
              <a:chOff x="0" y="0"/>
              <a:chExt cx="7886696" cy="1305401"/>
            </a:xfrm>
          </p:grpSpPr>
          <p:sp>
            <p:nvSpPr>
              <p:cNvPr id="135" name="Rectangle aux angles arrondis"/>
              <p:cNvSpPr/>
              <p:nvPr/>
            </p:nvSpPr>
            <p:spPr>
              <a:xfrm>
                <a:off x="0" y="0"/>
                <a:ext cx="7886697" cy="1305402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2446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6" name="I/ L’action par le discours sur la fabrique des normes"/>
              <p:cNvSpPr txBox="1"/>
              <p:nvPr/>
            </p:nvSpPr>
            <p:spPr>
              <a:xfrm>
                <a:off x="38234" y="159940"/>
                <a:ext cx="6242980" cy="9855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6679" tIns="106679" rIns="106679" bIns="106679" numCol="1" anchor="ctr">
                <a:spAutoFit/>
              </a:bodyPr>
              <a:lstStyle>
                <a:lvl1pPr defTabSz="1244600">
                  <a:lnSpc>
                    <a:spcPct val="90000"/>
                  </a:lnSpc>
                  <a:spcBef>
                    <a:spcPts val="1100"/>
                  </a:spcBef>
                  <a:defRPr b="1" sz="28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I/ L’action par le discours sur la fabrique des normes</a:t>
                </a:r>
              </a:p>
            </p:txBody>
          </p:sp>
        </p:grpSp>
        <p:grpSp>
          <p:nvGrpSpPr>
            <p:cNvPr id="140" name="Groupe"/>
            <p:cNvGrpSpPr/>
            <p:nvPr/>
          </p:nvGrpSpPr>
          <p:grpSpPr>
            <a:xfrm>
              <a:off x="295749" y="1786903"/>
              <a:ext cx="6703696" cy="1351281"/>
              <a:chOff x="0" y="0"/>
              <a:chExt cx="6703694" cy="1351279"/>
            </a:xfrm>
          </p:grpSpPr>
          <p:sp>
            <p:nvSpPr>
              <p:cNvPr id="138" name="Rectangle aux angles arrondis"/>
              <p:cNvSpPr/>
              <p:nvPr/>
            </p:nvSpPr>
            <p:spPr>
              <a:xfrm>
                <a:off x="0" y="22939"/>
                <a:ext cx="6703695" cy="1305402"/>
              </a:xfrm>
              <a:prstGeom prst="roundRect">
                <a:avLst>
                  <a:gd name="adj" fmla="val 10000"/>
                </a:avLst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2446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9" name="1. La « contribution extérieure » de Naat devant le Conseil Constit"/>
              <p:cNvSpPr txBox="1"/>
              <p:nvPr/>
            </p:nvSpPr>
            <p:spPr>
              <a:xfrm>
                <a:off x="38234" y="0"/>
                <a:ext cx="5187213" cy="13512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6679" tIns="106679" rIns="106679" bIns="106679" numCol="1" anchor="ctr">
                <a:spAutoFit/>
              </a:bodyPr>
              <a:lstStyle>
                <a:lvl1pPr defTabSz="1244600">
                  <a:lnSpc>
                    <a:spcPct val="90000"/>
                  </a:lnSpc>
                  <a:spcBef>
                    <a:spcPts val="1100"/>
                  </a:spcBef>
                  <a:defRPr b="1" sz="28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1. La « contribution extérieure » de Naat devant le Conseil Constit</a:t>
                </a:r>
              </a:p>
            </p:txBody>
          </p:sp>
        </p:grpSp>
        <p:grpSp>
          <p:nvGrpSpPr>
            <p:cNvPr id="143" name="Groupe"/>
            <p:cNvGrpSpPr/>
            <p:nvPr/>
          </p:nvGrpSpPr>
          <p:grpSpPr>
            <a:xfrm>
              <a:off x="2137191" y="3022996"/>
              <a:ext cx="6045259" cy="1351281"/>
              <a:chOff x="0" y="0"/>
              <a:chExt cx="6045258" cy="1351279"/>
            </a:xfrm>
          </p:grpSpPr>
          <p:sp>
            <p:nvSpPr>
              <p:cNvPr id="141" name="Rectangle aux angles arrondis"/>
              <p:cNvSpPr/>
              <p:nvPr/>
            </p:nvSpPr>
            <p:spPr>
              <a:xfrm>
                <a:off x="0" y="22939"/>
                <a:ext cx="6045259" cy="1305402"/>
              </a:xfrm>
              <a:prstGeom prst="roundRect">
                <a:avLst>
                  <a:gd name="adj" fmla="val 10000"/>
                </a:avLst>
              </a:prstGeom>
              <a:solidFill>
                <a:schemeClr val="accent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2446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2" name="2. La proposition de révision constitutionnelle de Naat"/>
              <p:cNvSpPr txBox="1"/>
              <p:nvPr/>
            </p:nvSpPr>
            <p:spPr>
              <a:xfrm>
                <a:off x="38233" y="0"/>
                <a:ext cx="4670216" cy="13512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6679" tIns="106679" rIns="106679" bIns="106679" numCol="1" anchor="ctr">
                <a:spAutoFit/>
              </a:bodyPr>
              <a:lstStyle>
                <a:lvl1pPr defTabSz="1244600">
                  <a:lnSpc>
                    <a:spcPct val="90000"/>
                  </a:lnSpc>
                  <a:spcBef>
                    <a:spcPts val="1100"/>
                  </a:spcBef>
                  <a:defRPr b="1" sz="28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2. La proposition de révision constitutionnelle de Naat</a:t>
                </a:r>
              </a:p>
            </p:txBody>
          </p:sp>
        </p:grpSp>
        <p:sp>
          <p:nvSpPr>
            <p:cNvPr id="144" name="Figure"/>
            <p:cNvSpPr/>
            <p:nvPr/>
          </p:nvSpPr>
          <p:spPr>
            <a:xfrm>
              <a:off x="5338163" y="1163338"/>
              <a:ext cx="848511" cy="84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D9E6CC">
                <a:alpha val="90000"/>
              </a:srgbClr>
            </a:solidFill>
            <a:ln w="12700" cap="flat">
              <a:solidFill>
                <a:srgbClr val="D9E6CC">
                  <a:alpha val="9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ts val="1100"/>
                </a:spcBef>
                <a:defRPr sz="3600"/>
              </a:pPr>
            </a:p>
          </p:txBody>
        </p:sp>
        <p:sp>
          <p:nvSpPr>
            <p:cNvPr id="145" name="Figure"/>
            <p:cNvSpPr/>
            <p:nvPr/>
          </p:nvSpPr>
          <p:spPr>
            <a:xfrm>
              <a:off x="7218536" y="1174492"/>
              <a:ext cx="848511" cy="240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177"/>
                  </a:moveTo>
                  <a:lnTo>
                    <a:pt x="4860" y="18177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8177"/>
                  </a:lnTo>
                  <a:lnTo>
                    <a:pt x="21600" y="1817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E8EDCD">
                <a:alpha val="90000"/>
              </a:srgbClr>
            </a:solidFill>
            <a:ln w="12700" cap="flat">
              <a:solidFill>
                <a:srgbClr val="E8EDCD">
                  <a:alpha val="9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ts val="1100"/>
                </a:spcBef>
                <a:defRPr sz="36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30"/>
          <p:cNvSpPr/>
          <p:nvPr/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9" name="Titre 1"/>
          <p:cNvSpPr txBox="1"/>
          <p:nvPr>
            <p:ph type="title"/>
          </p:nvPr>
        </p:nvSpPr>
        <p:spPr>
          <a:xfrm>
            <a:off x="628650" y="585216"/>
            <a:ext cx="7886700" cy="1325564"/>
          </a:xfrm>
          <a:prstGeom prst="rect">
            <a:avLst/>
          </a:prstGeom>
        </p:spPr>
        <p:txBody>
          <a:bodyPr/>
          <a:lstStyle/>
          <a:p>
            <a:pPr algn="ctr" defTabSz="768095">
              <a:defRPr sz="2267">
                <a:solidFill>
                  <a:srgbClr val="FFFFFF"/>
                </a:solidFill>
              </a:defRPr>
            </a:pPr>
            <a:r>
              <a:t>1. Contestation du manque d’ambition de la loi relative à l’énergie et au climat par une « porte étroite » au conseil constitutionnel</a:t>
            </a:r>
            <a:br/>
          </a:p>
        </p:txBody>
      </p:sp>
      <p:pic>
        <p:nvPicPr>
          <p:cNvPr id="150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rcRect l="18026" t="0" r="21977" b="0"/>
          <a:stretch>
            <a:fillRect/>
          </a:stretch>
        </p:blipFill>
        <p:spPr>
          <a:xfrm>
            <a:off x="630936" y="2516777"/>
            <a:ext cx="4677156" cy="366011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Espace réservé du contenu 2"/>
          <p:cNvSpPr txBox="1"/>
          <p:nvPr>
            <p:ph type="body" sz="quarter" idx="1"/>
          </p:nvPr>
        </p:nvSpPr>
        <p:spPr>
          <a:xfrm>
            <a:off x="5660135" y="2516776"/>
            <a:ext cx="2852929" cy="3660187"/>
          </a:xfrm>
          <a:prstGeom prst="rect">
            <a:avLst/>
          </a:prstGeom>
        </p:spPr>
        <p:txBody>
          <a:bodyPr anchor="ctr"/>
          <a:lstStyle/>
          <a:p>
            <a:pPr marL="0" indent="0" algn="just" defTabSz="896111">
              <a:lnSpc>
                <a:spcPct val="81000"/>
              </a:lnSpc>
              <a:spcBef>
                <a:spcPts val="900"/>
              </a:spcBef>
              <a:buSzTx/>
              <a:buNone/>
              <a:defRPr sz="1568"/>
            </a:pPr>
            <a:r>
              <a:t>Influencer par le truchement de la procédure du contrôle de constitutionnalité devant le CC (a priori)</a:t>
            </a:r>
          </a:p>
          <a:p>
            <a:pPr marL="0" indent="0" algn="just" defTabSz="896111">
              <a:lnSpc>
                <a:spcPct val="81000"/>
              </a:lnSpc>
              <a:spcBef>
                <a:spcPts val="900"/>
              </a:spcBef>
              <a:buSzTx/>
              <a:buNone/>
              <a:defRPr sz="1568"/>
            </a:pPr>
            <a:r>
              <a:t>« Éclairer le juge »</a:t>
            </a:r>
          </a:p>
          <a:p>
            <a:pPr marL="0" indent="0" algn="just" defTabSz="896111">
              <a:lnSpc>
                <a:spcPct val="81000"/>
              </a:lnSpc>
              <a:spcBef>
                <a:spcPts val="900"/>
              </a:spcBef>
              <a:buSzTx/>
              <a:buNone/>
              <a:defRPr sz="1568"/>
            </a:pPr>
            <a:r>
              <a:t>Contester les insuffisances de la loi LEC</a:t>
            </a:r>
          </a:p>
          <a:p>
            <a:pPr marL="0" indent="0" algn="just" defTabSz="896111">
              <a:lnSpc>
                <a:spcPct val="81000"/>
              </a:lnSpc>
              <a:spcBef>
                <a:spcPts val="900"/>
              </a:spcBef>
              <a:buSzTx/>
              <a:buNone/>
              <a:defRPr b="1" sz="1568"/>
            </a:pPr>
            <a:r>
              <a:t>Diffuser une Doxa</a:t>
            </a:r>
          </a:p>
          <a:p>
            <a:pPr lvl="1" marL="672084" indent="-224027" algn="just" defTabSz="896111">
              <a:lnSpc>
                <a:spcPct val="81000"/>
              </a:lnSpc>
              <a:spcBef>
                <a:spcPts val="400"/>
              </a:spcBef>
              <a:buFontTx/>
              <a:buChar char="➢"/>
              <a:defRPr sz="1568"/>
            </a:pPr>
            <a:r>
              <a:t>Droit de vivre dans un système climatique stable</a:t>
            </a:r>
            <a:endParaRPr sz="2352"/>
          </a:p>
          <a:p>
            <a:pPr lvl="1" marL="672084" indent="-224027" algn="just" defTabSz="896111">
              <a:lnSpc>
                <a:spcPct val="81000"/>
              </a:lnSpc>
              <a:spcBef>
                <a:spcPts val="400"/>
              </a:spcBef>
              <a:buFontTx/>
              <a:buChar char="➢"/>
              <a:defRPr sz="1568"/>
            </a:pPr>
            <a:r>
              <a:t>Exiger la prise en compte des émissions importées</a:t>
            </a:r>
            <a:endParaRPr sz="2352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3"/>
          <p:cNvSpPr/>
          <p:nvPr/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Titre 1"/>
          <p:cNvSpPr txBox="1"/>
          <p:nvPr>
            <p:ph type="title"/>
          </p:nvPr>
        </p:nvSpPr>
        <p:spPr>
          <a:xfrm>
            <a:off x="628650" y="585216"/>
            <a:ext cx="7886700" cy="1325564"/>
          </a:xfrm>
          <a:prstGeom prst="rect">
            <a:avLst/>
          </a:prstGeom>
        </p:spPr>
        <p:txBody>
          <a:bodyPr/>
          <a:lstStyle/>
          <a:p>
            <a:pPr algn="ctr" defTabSz="713231">
              <a:defRPr sz="2807">
                <a:solidFill>
                  <a:srgbClr val="FFFFFF"/>
                </a:solidFill>
              </a:defRPr>
            </a:pPr>
            <a:r>
              <a:t>2. Activisme constitutionnel pour un second verdissement constitutionnel </a:t>
            </a:r>
            <a:br/>
          </a:p>
        </p:txBody>
      </p:sp>
      <p:pic>
        <p:nvPicPr>
          <p:cNvPr id="155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rcRect l="15925" t="0" r="12517" b="1"/>
          <a:stretch>
            <a:fillRect/>
          </a:stretch>
        </p:blipFill>
        <p:spPr>
          <a:xfrm>
            <a:off x="630936" y="2516776"/>
            <a:ext cx="4677156" cy="3660187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Espace réservé du contenu 2"/>
          <p:cNvSpPr txBox="1"/>
          <p:nvPr>
            <p:ph type="body" sz="quarter" idx="1"/>
          </p:nvPr>
        </p:nvSpPr>
        <p:spPr>
          <a:xfrm>
            <a:off x="5129560" y="2516776"/>
            <a:ext cx="3383505" cy="3660187"/>
          </a:xfrm>
          <a:prstGeom prst="rect">
            <a:avLst/>
          </a:prstGeom>
        </p:spPr>
        <p:txBody>
          <a:bodyPr anchor="ctr"/>
          <a:lstStyle/>
          <a:p>
            <a:pPr algn="just">
              <a:defRPr sz="1500"/>
            </a:pPr>
            <a:r>
              <a:t>Activisme constitutionnel </a:t>
            </a:r>
            <a:r>
              <a:rPr b="1"/>
              <a:t>pour un second verdissement constitutionnel </a:t>
            </a:r>
          </a:p>
          <a:p>
            <a:pPr algn="just">
              <a:defRPr sz="1500"/>
            </a:pPr>
            <a:r>
              <a:t>Appel de la « Constitution écologique »</a:t>
            </a:r>
          </a:p>
          <a:p>
            <a:pPr algn="just">
              <a:defRPr sz="1500"/>
            </a:pPr>
            <a:r>
              <a:t>Proposition d’un titre dédié à la transition écologique (non retenue)</a:t>
            </a:r>
          </a:p>
          <a:p>
            <a:pPr algn="just">
              <a:defRPr sz="1500"/>
            </a:pPr>
            <a:r>
              <a:t>Proposition de  modification de l’art. 1</a:t>
            </a:r>
            <a:r>
              <a:rPr baseline="30000"/>
              <a:t>er</a:t>
            </a:r>
            <a:r>
              <a:t> de la Constitution à la Convention citoyenne pour le climat qui l’a retenue (juin 2020) </a:t>
            </a:r>
          </a:p>
          <a:p>
            <a:pPr algn="just">
              <a:defRPr sz="1500"/>
            </a:pPr>
            <a:r>
              <a:t>« Plaidoyer de couloir », fev. 2021</a:t>
            </a:r>
          </a:p>
          <a:p>
            <a:pPr algn="just">
              <a:defRPr sz="1500"/>
            </a:pPr>
            <a:r>
              <a:t>Référendum constitutionnel 2022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"/>
          <p:cNvSpPr/>
          <p:nvPr/>
        </p:nvSpPr>
        <p:spPr>
          <a:xfrm>
            <a:off x="-1" y="0"/>
            <a:ext cx="9141715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" name="Titre 1"/>
          <p:cNvSpPr txBox="1"/>
          <p:nvPr>
            <p:ph type="title"/>
          </p:nvPr>
        </p:nvSpPr>
        <p:spPr>
          <a:xfrm>
            <a:off x="0" y="557188"/>
            <a:ext cx="2743200" cy="5567893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II/ L’action </a:t>
            </a:r>
            <a:br/>
            <a:r>
              <a:t>par le procès</a:t>
            </a:r>
            <a:br/>
            <a:r>
              <a:t>« stratégique » </a:t>
            </a:r>
          </a:p>
        </p:txBody>
      </p:sp>
      <p:grpSp>
        <p:nvGrpSpPr>
          <p:cNvPr id="169" name="Espace réservé du contenu 2"/>
          <p:cNvGrpSpPr/>
          <p:nvPr/>
        </p:nvGrpSpPr>
        <p:grpSpPr>
          <a:xfrm>
            <a:off x="3819905" y="1183485"/>
            <a:ext cx="4697731" cy="4544681"/>
            <a:chOff x="0" y="0"/>
            <a:chExt cx="4697729" cy="4544679"/>
          </a:xfrm>
        </p:grpSpPr>
        <p:grpSp>
          <p:nvGrpSpPr>
            <p:cNvPr id="162" name="Groupe"/>
            <p:cNvGrpSpPr/>
            <p:nvPr/>
          </p:nvGrpSpPr>
          <p:grpSpPr>
            <a:xfrm>
              <a:off x="0" y="0"/>
              <a:ext cx="4697730" cy="1392300"/>
              <a:chOff x="0" y="0"/>
              <a:chExt cx="4697729" cy="1392299"/>
            </a:xfrm>
          </p:grpSpPr>
          <p:sp>
            <p:nvSpPr>
              <p:cNvPr id="160" name="Rectangle aux angles arrondis"/>
              <p:cNvSpPr/>
              <p:nvPr/>
            </p:nvSpPr>
            <p:spPr>
              <a:xfrm>
                <a:off x="0" y="0"/>
                <a:ext cx="4697730" cy="13923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555750">
                  <a:lnSpc>
                    <a:spcPct val="90000"/>
                  </a:lnSpc>
                  <a:spcBef>
                    <a:spcPts val="1100"/>
                  </a:spcBef>
                  <a:defRPr sz="35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1" name="1. Faire constater l’inaction de l’État"/>
              <p:cNvSpPr txBox="1"/>
              <p:nvPr/>
            </p:nvSpPr>
            <p:spPr>
              <a:xfrm>
                <a:off x="67966" y="68134"/>
                <a:ext cx="4561798" cy="12560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33350" tIns="133350" rIns="133350" bIns="133350" numCol="1" anchor="ctr">
                <a:spAutoFit/>
              </a:bodyPr>
              <a:lstStyle>
                <a:lvl1pPr defTabSz="1555750">
                  <a:lnSpc>
                    <a:spcPct val="90000"/>
                  </a:lnSpc>
                  <a:spcBef>
                    <a:spcPts val="1400"/>
                  </a:spcBef>
                  <a:defRPr b="1" sz="3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1. Faire constater l’inaction de l’État </a:t>
                </a:r>
              </a:p>
            </p:txBody>
          </p:sp>
        </p:grpSp>
        <p:grpSp>
          <p:nvGrpSpPr>
            <p:cNvPr id="165" name="Groupe"/>
            <p:cNvGrpSpPr/>
            <p:nvPr/>
          </p:nvGrpSpPr>
          <p:grpSpPr>
            <a:xfrm>
              <a:off x="0" y="1326919"/>
              <a:ext cx="4697730" cy="1724661"/>
              <a:chOff x="0" y="0"/>
              <a:chExt cx="4697729" cy="1724660"/>
            </a:xfrm>
          </p:grpSpPr>
          <p:sp>
            <p:nvSpPr>
              <p:cNvPr id="163" name="Rectangle aux angles arrondis"/>
              <p:cNvSpPr/>
              <p:nvPr/>
            </p:nvSpPr>
            <p:spPr>
              <a:xfrm>
                <a:off x="0" y="166180"/>
                <a:ext cx="4697730" cy="13923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555750">
                  <a:lnSpc>
                    <a:spcPct val="90000"/>
                  </a:lnSpc>
                  <a:spcBef>
                    <a:spcPts val="1100"/>
                  </a:spcBef>
                  <a:defRPr sz="35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4" name="2. Fixer des obligations  aux entreprises"/>
              <p:cNvSpPr txBox="1"/>
              <p:nvPr/>
            </p:nvSpPr>
            <p:spPr>
              <a:xfrm>
                <a:off x="67966" y="0"/>
                <a:ext cx="4561798" cy="1724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33350" tIns="133350" rIns="133350" bIns="133350" numCol="1" anchor="ctr">
                <a:spAutoFit/>
              </a:bodyPr>
              <a:lstStyle>
                <a:lvl1pPr defTabSz="1555750">
                  <a:lnSpc>
                    <a:spcPct val="90000"/>
                  </a:lnSpc>
                  <a:spcBef>
                    <a:spcPts val="1400"/>
                  </a:spcBef>
                  <a:defRPr b="1" sz="3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2. Fixer des obligations  aux entreprises</a:t>
                </a:r>
              </a:p>
            </p:txBody>
          </p:sp>
        </p:grpSp>
        <p:grpSp>
          <p:nvGrpSpPr>
            <p:cNvPr id="168" name="Groupe"/>
            <p:cNvGrpSpPr/>
            <p:nvPr/>
          </p:nvGrpSpPr>
          <p:grpSpPr>
            <a:xfrm>
              <a:off x="0" y="2820019"/>
              <a:ext cx="4697730" cy="1724661"/>
              <a:chOff x="0" y="0"/>
              <a:chExt cx="4697729" cy="1724660"/>
            </a:xfrm>
          </p:grpSpPr>
          <p:sp>
            <p:nvSpPr>
              <p:cNvPr id="166" name="Rectangle aux angles arrondis"/>
              <p:cNvSpPr/>
              <p:nvPr/>
            </p:nvSpPr>
            <p:spPr>
              <a:xfrm>
                <a:off x="0" y="166180"/>
                <a:ext cx="4697730" cy="13923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555750">
                  <a:lnSpc>
                    <a:spcPct val="90000"/>
                  </a:lnSpc>
                  <a:spcBef>
                    <a:spcPts val="1100"/>
                  </a:spcBef>
                  <a:defRPr sz="35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7" name="3. Contester les « projets climaticides »"/>
              <p:cNvSpPr txBox="1"/>
              <p:nvPr/>
            </p:nvSpPr>
            <p:spPr>
              <a:xfrm>
                <a:off x="67966" y="0"/>
                <a:ext cx="4561798" cy="1724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33350" tIns="133350" rIns="133350" bIns="133350" numCol="1" anchor="ctr">
                <a:spAutoFit/>
              </a:bodyPr>
              <a:lstStyle>
                <a:lvl1pPr defTabSz="1555750">
                  <a:lnSpc>
                    <a:spcPct val="90000"/>
                  </a:lnSpc>
                  <a:spcBef>
                    <a:spcPts val="1400"/>
                  </a:spcBef>
                  <a:defRPr b="1" sz="3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3. Contester les « projets climaticides » </a:t>
                </a:r>
              </a:p>
            </p:txBody>
          </p:sp>
        </p:grpSp>
      </p:grpSp>
      <p:sp>
        <p:nvSpPr>
          <p:cNvPr id="170" name="Flèche : droite 3"/>
          <p:cNvSpPr/>
          <p:nvPr/>
        </p:nvSpPr>
        <p:spPr>
          <a:xfrm>
            <a:off x="2612841" y="1471961"/>
            <a:ext cx="1092820" cy="47950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3D732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Flèche : droite 9"/>
          <p:cNvSpPr/>
          <p:nvPr/>
        </p:nvSpPr>
        <p:spPr>
          <a:xfrm>
            <a:off x="2571592" y="3132984"/>
            <a:ext cx="1092820" cy="47950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3D732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Flèche : droite 11"/>
          <p:cNvSpPr/>
          <p:nvPr/>
        </p:nvSpPr>
        <p:spPr>
          <a:xfrm>
            <a:off x="2612842" y="4906536"/>
            <a:ext cx="1092820" cy="47950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3D732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