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9"/>
  </p:notesMasterIdLst>
  <p:sldIdLst>
    <p:sldId id="256" r:id="rId2"/>
    <p:sldId id="257" r:id="rId3"/>
    <p:sldId id="262" r:id="rId4"/>
    <p:sldId id="258" r:id="rId5"/>
    <p:sldId id="260" r:id="rId6"/>
    <p:sldId id="259"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MOU" lastIdx="1" clrIdx="0">
    <p:extLst>
      <p:ext uri="{19B8F6BF-5375-455C-9EA6-DF929625EA0E}">
        <p15:presenceInfo xmlns:p15="http://schemas.microsoft.com/office/powerpoint/2012/main" userId="Microsoft Office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7"/>
    <p:restoredTop sz="57418"/>
  </p:normalViewPr>
  <p:slideViewPr>
    <p:cSldViewPr snapToGrid="0" snapToObjects="1">
      <p:cViewPr varScale="1">
        <p:scale>
          <a:sx n="70" d="100"/>
          <a:sy n="70" d="100"/>
        </p:scale>
        <p:origin x="2008"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3-22T09:46:35.636" idx="1">
    <p:pos x="10" y="10"/>
    <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32EB1A-2F8C-D447-AEE6-FFCFCDD1EAB6}" type="datetimeFigureOut">
              <a:rPr lang="fr-FR" smtClean="0"/>
              <a:t>22/03/2021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486FD6-5B43-E847-B0A9-F645D2CA96E1}" type="slidenum">
              <a:rPr lang="fr-FR" smtClean="0"/>
              <a:t>‹N°›</a:t>
            </a:fld>
            <a:endParaRPr lang="fr-FR"/>
          </a:p>
        </p:txBody>
      </p:sp>
    </p:spTree>
    <p:extLst>
      <p:ext uri="{BB962C8B-B14F-4D97-AF65-F5344CB8AC3E}">
        <p14:creationId xmlns:p14="http://schemas.microsoft.com/office/powerpoint/2010/main" val="1508310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FR président de la chambre du CE en charge des questions environnementales</a:t>
            </a:r>
          </a:p>
          <a:p>
            <a:endParaRPr lang="fr-FR" dirty="0"/>
          </a:p>
          <a:p>
            <a:r>
              <a:rPr lang="fr-FR" dirty="0"/>
              <a:t>FR fait valoir que le CE juge des questions environnementales depuis le début du XIXe siècle, via le droit des nuisances. Mais c’est plus récemment qu’il est saisi de manière beaucoup plus constante et massive des questions de biodiversité, pollutions atmosphériques, CC. Explications : plus de droit disponible ; plus d’intérêt pour le droit.</a:t>
            </a:r>
          </a:p>
          <a:p>
            <a:endParaRPr lang="fr-FR" dirty="0"/>
          </a:p>
          <a:p>
            <a:br>
              <a:rPr lang="fr-FR" sz="1200" b="1" i="0" kern="1200" dirty="0">
                <a:solidFill>
                  <a:schemeClr val="tx1"/>
                </a:solidFill>
                <a:effectLst/>
                <a:latin typeface="+mn-lt"/>
                <a:ea typeface="+mn-ea"/>
                <a:cs typeface="+mn-cs"/>
              </a:rPr>
            </a:br>
            <a:r>
              <a:rPr lang="fr-FR" sz="1200" b="1" i="0" kern="1200" dirty="0">
                <a:solidFill>
                  <a:schemeClr val="tx1"/>
                </a:solidFill>
                <a:effectLst/>
                <a:latin typeface="+mn-lt"/>
                <a:ea typeface="+mn-ea"/>
                <a:cs typeface="+mn-cs"/>
              </a:rPr>
              <a:t>SF : </a:t>
            </a:r>
            <a:r>
              <a:rPr lang="fr-FR" sz="1200" b="0" i="0" kern="1200" dirty="0">
                <a:solidFill>
                  <a:schemeClr val="tx1"/>
                </a:solidFill>
                <a:effectLst/>
                <a:latin typeface="+mn-lt"/>
                <a:ea typeface="+mn-ea"/>
                <a:cs typeface="+mn-cs"/>
              </a:rPr>
              <a:t>La justice britannique a reconnu, le 16 décembre, que la mort, en 2013, de la jeune Ella </a:t>
            </a:r>
            <a:r>
              <a:rPr lang="fr-FR" sz="1200" b="0" i="0" kern="1200" dirty="0" err="1">
                <a:solidFill>
                  <a:schemeClr val="tx1"/>
                </a:solidFill>
                <a:effectLst/>
                <a:latin typeface="+mn-lt"/>
                <a:ea typeface="+mn-ea"/>
                <a:cs typeface="+mn-cs"/>
              </a:rPr>
              <a:t>Adoo-Kissi-Debrah</a:t>
            </a:r>
            <a:r>
              <a:rPr lang="fr-FR" sz="1200" b="0" i="0" kern="1200" dirty="0">
                <a:solidFill>
                  <a:schemeClr val="tx1"/>
                </a:solidFill>
                <a:effectLst/>
                <a:latin typeface="+mn-lt"/>
                <a:ea typeface="+mn-ea"/>
                <a:cs typeface="+mn-cs"/>
              </a:rPr>
              <a:t> était due à la pollution atmosphérique. Le diagnostic scientifique seul est inopérant</a:t>
            </a:r>
          </a:p>
          <a:p>
            <a:endParaRPr lang="fr-FR" sz="1200" b="0" i="0" kern="1200" dirty="0">
              <a:solidFill>
                <a:schemeClr val="tx1"/>
              </a:solidFill>
              <a:effectLst/>
              <a:latin typeface="+mn-lt"/>
              <a:ea typeface="+mn-ea"/>
              <a:cs typeface="+mn-cs"/>
            </a:endParaRPr>
          </a:p>
          <a:p>
            <a:r>
              <a:rPr lang="fr-FR" sz="1200" b="1" i="0" kern="1200" dirty="0">
                <a:solidFill>
                  <a:schemeClr val="tx1"/>
                </a:solidFill>
                <a:effectLst/>
                <a:latin typeface="+mn-lt"/>
                <a:ea typeface="+mn-ea"/>
                <a:cs typeface="+mn-cs"/>
              </a:rPr>
              <a:t>Site Décrochons Macron, fait état de 151</a:t>
            </a:r>
            <a:r>
              <a:rPr lang="fr-FR" sz="1200" b="0" i="0" kern="1200" dirty="0">
                <a:solidFill>
                  <a:schemeClr val="tx1"/>
                </a:solidFill>
                <a:effectLst/>
                <a:latin typeface="+mn-lt"/>
                <a:ea typeface="+mn-ea"/>
                <a:cs typeface="+mn-cs"/>
              </a:rPr>
              <a:t> </a:t>
            </a:r>
            <a:r>
              <a:rPr lang="fr-FR" sz="1200" b="1" i="0" kern="1200" dirty="0">
                <a:solidFill>
                  <a:schemeClr val="tx1"/>
                </a:solidFill>
                <a:effectLst/>
                <a:latin typeface="+mn-lt"/>
                <a:ea typeface="+mn-ea"/>
                <a:cs typeface="+mn-cs"/>
              </a:rPr>
              <a:t>portraits décrochés</a:t>
            </a:r>
            <a:r>
              <a:rPr lang="fr-FR" sz="1200" b="0" i="0" kern="1200" dirty="0">
                <a:solidFill>
                  <a:schemeClr val="tx1"/>
                </a:solidFill>
                <a:effectLst/>
                <a:latin typeface="+mn-lt"/>
                <a:ea typeface="+mn-ea"/>
                <a:cs typeface="+mn-cs"/>
              </a:rPr>
              <a:t>, provoquant </a:t>
            </a:r>
            <a:r>
              <a:rPr lang="fr-FR" sz="1200" b="1" i="0" kern="1200" dirty="0">
                <a:solidFill>
                  <a:schemeClr val="tx1"/>
                </a:solidFill>
                <a:effectLst/>
                <a:latin typeface="+mn-lt"/>
                <a:ea typeface="+mn-ea"/>
                <a:cs typeface="+mn-cs"/>
              </a:rPr>
              <a:t>86 perquisitions</a:t>
            </a:r>
            <a:r>
              <a:rPr lang="fr-FR" sz="1200" b="0" i="0" kern="1200" dirty="0">
                <a:solidFill>
                  <a:schemeClr val="tx1"/>
                </a:solidFill>
                <a:effectLst/>
                <a:latin typeface="+mn-lt"/>
                <a:ea typeface="+mn-ea"/>
                <a:cs typeface="+mn-cs"/>
              </a:rPr>
              <a:t> et </a:t>
            </a:r>
            <a:r>
              <a:rPr lang="fr-FR" sz="1200" b="1" i="0" kern="1200" dirty="0">
                <a:solidFill>
                  <a:schemeClr val="tx1"/>
                </a:solidFill>
                <a:effectLst/>
                <a:latin typeface="+mn-lt"/>
                <a:ea typeface="+mn-ea"/>
                <a:cs typeface="+mn-cs"/>
              </a:rPr>
              <a:t>242 auditions, 6 ministres</a:t>
            </a:r>
            <a:r>
              <a:rPr lang="fr-FR" sz="1200" b="0" i="0" kern="1200" dirty="0">
                <a:solidFill>
                  <a:schemeClr val="tx1"/>
                </a:solidFill>
                <a:effectLst/>
                <a:latin typeface="+mn-lt"/>
                <a:ea typeface="+mn-ea"/>
                <a:cs typeface="+mn-cs"/>
              </a:rPr>
              <a:t> pas contents, une saisie du BLAT (</a:t>
            </a:r>
            <a:r>
              <a:rPr lang="fr-FR" sz="1200" b="1" i="0" kern="1200" dirty="0">
                <a:solidFill>
                  <a:schemeClr val="tx1"/>
                </a:solidFill>
                <a:effectLst/>
                <a:latin typeface="+mn-lt"/>
                <a:ea typeface="+mn-ea"/>
                <a:cs typeface="+mn-cs"/>
              </a:rPr>
              <a:t>bureau de lutte anti-terroriste</a:t>
            </a:r>
            <a:r>
              <a:rPr lang="fr-FR" sz="1200" b="0" i="0" kern="1200" dirty="0">
                <a:solidFill>
                  <a:schemeClr val="tx1"/>
                </a:solidFill>
                <a:effectLst/>
                <a:latin typeface="+mn-lt"/>
                <a:ea typeface="+mn-ea"/>
                <a:cs typeface="+mn-cs"/>
              </a:rPr>
              <a:t>)</a:t>
            </a:r>
          </a:p>
          <a:p>
            <a:r>
              <a:rPr lang="fr-FR" sz="1200" b="1" i="0" kern="1200" dirty="0">
                <a:solidFill>
                  <a:schemeClr val="tx1"/>
                </a:solidFill>
                <a:effectLst/>
                <a:latin typeface="+mn-lt"/>
                <a:ea typeface="+mn-ea"/>
                <a:cs typeface="+mn-cs"/>
              </a:rPr>
              <a:t>1467 </a:t>
            </a:r>
            <a:r>
              <a:rPr lang="fr-FR" sz="1200" b="0" i="0" kern="1200" dirty="0">
                <a:solidFill>
                  <a:schemeClr val="tx1"/>
                </a:solidFill>
                <a:effectLst/>
                <a:latin typeface="+mn-lt"/>
                <a:ea typeface="+mn-ea"/>
                <a:cs typeface="+mn-cs"/>
              </a:rPr>
              <a:t>heures cumulées de </a:t>
            </a:r>
            <a:r>
              <a:rPr lang="fr-FR" sz="1200" b="1" i="0" kern="1200" dirty="0">
                <a:solidFill>
                  <a:schemeClr val="tx1"/>
                </a:solidFill>
                <a:effectLst/>
                <a:latin typeface="+mn-lt"/>
                <a:ea typeface="+mn-ea"/>
                <a:cs typeface="+mn-cs"/>
              </a:rPr>
              <a:t>garde à vue</a:t>
            </a:r>
            <a:r>
              <a:rPr lang="fr-FR" sz="1200" b="0" i="0" kern="1200" dirty="0">
                <a:solidFill>
                  <a:schemeClr val="tx1"/>
                </a:solidFill>
                <a:effectLst/>
                <a:latin typeface="+mn-lt"/>
                <a:ea typeface="+mn-ea"/>
                <a:cs typeface="+mn-cs"/>
              </a:rPr>
              <a:t> pour </a:t>
            </a:r>
            <a:r>
              <a:rPr lang="fr-FR" sz="1200" b="1" i="0" kern="1200" dirty="0">
                <a:solidFill>
                  <a:schemeClr val="tx1"/>
                </a:solidFill>
                <a:effectLst/>
                <a:latin typeface="+mn-lt"/>
                <a:ea typeface="+mn-ea"/>
                <a:cs typeface="+mn-cs"/>
              </a:rPr>
              <a:t>128 personnes et 83 </a:t>
            </a:r>
            <a:r>
              <a:rPr lang="fr-FR" sz="1200" b="0" i="0" kern="1200" dirty="0">
                <a:solidFill>
                  <a:schemeClr val="tx1"/>
                </a:solidFill>
                <a:effectLst/>
                <a:latin typeface="+mn-lt"/>
                <a:ea typeface="+mn-ea"/>
                <a:cs typeface="+mn-cs"/>
              </a:rPr>
              <a:t>personnes convoquées dans </a:t>
            </a:r>
            <a:r>
              <a:rPr lang="fr-FR" sz="1200" b="1" i="0" kern="1200" dirty="0">
                <a:solidFill>
                  <a:schemeClr val="tx1"/>
                </a:solidFill>
                <a:effectLst/>
                <a:latin typeface="+mn-lt"/>
                <a:ea typeface="+mn-ea"/>
                <a:cs typeface="+mn-cs"/>
              </a:rPr>
              <a:t>42 procès</a:t>
            </a:r>
            <a:endParaRPr lang="fr-FR" sz="1200" b="0" i="0" kern="1200" dirty="0">
              <a:solidFill>
                <a:schemeClr val="tx1"/>
              </a:solidFill>
              <a:effectLst/>
              <a:latin typeface="+mn-lt"/>
              <a:ea typeface="+mn-ea"/>
              <a:cs typeface="+mn-cs"/>
            </a:endParaRPr>
          </a:p>
          <a:p>
            <a:endParaRPr lang="fr-FR"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i="1" kern="1200" dirty="0">
                <a:solidFill>
                  <a:schemeClr val="tx1"/>
                </a:solidFill>
                <a:effectLst/>
                <a:latin typeface="+mn-lt"/>
                <a:ea typeface="+mn-ea"/>
                <a:cs typeface="+mn-cs"/>
              </a:rPr>
              <a:t>La mission d’information sur les moyens de juguler les entraves et obstructions opposées à l’exercice de certaines </a:t>
            </a:r>
            <a:r>
              <a:rPr lang="fr-FR" sz="1200" i="1" kern="1200" dirty="0" err="1">
                <a:solidFill>
                  <a:schemeClr val="tx1"/>
                </a:solidFill>
                <a:effectLst/>
                <a:latin typeface="+mn-lt"/>
                <a:ea typeface="+mn-ea"/>
                <a:cs typeface="+mn-cs"/>
              </a:rPr>
              <a:t>activités</a:t>
            </a:r>
            <a:r>
              <a:rPr lang="fr-FR" sz="1200" i="1" kern="1200" dirty="0">
                <a:solidFill>
                  <a:schemeClr val="tx1"/>
                </a:solidFill>
                <a:effectLst/>
                <a:latin typeface="+mn-lt"/>
                <a:ea typeface="+mn-ea"/>
                <a:cs typeface="+mn-cs"/>
              </a:rPr>
              <a:t> </a:t>
            </a:r>
            <a:r>
              <a:rPr lang="fr-FR" sz="1200" i="1" kern="1200" dirty="0" err="1">
                <a:solidFill>
                  <a:schemeClr val="tx1"/>
                </a:solidFill>
                <a:effectLst/>
                <a:latin typeface="+mn-lt"/>
                <a:ea typeface="+mn-ea"/>
                <a:cs typeface="+mn-cs"/>
              </a:rPr>
              <a:t>légales</a:t>
            </a:r>
            <a:r>
              <a:rPr lang="fr-FR" sz="1200" i="1" kern="1200" dirty="0">
                <a:solidFill>
                  <a:schemeClr val="tx1"/>
                </a:solidFill>
                <a:effectLst/>
                <a:latin typeface="+mn-lt"/>
                <a:ea typeface="+mn-ea"/>
                <a:cs typeface="+mn-cs"/>
              </a:rPr>
              <a:t> est </a:t>
            </a:r>
            <a:r>
              <a:rPr lang="fr-FR" sz="1200" i="1" kern="1200" dirty="0" err="1">
                <a:solidFill>
                  <a:schemeClr val="tx1"/>
                </a:solidFill>
                <a:effectLst/>
                <a:latin typeface="+mn-lt"/>
                <a:ea typeface="+mn-ea"/>
                <a:cs typeface="+mn-cs"/>
              </a:rPr>
              <a:t>composée</a:t>
            </a:r>
            <a:r>
              <a:rPr lang="fr-FR" sz="1200" i="1" kern="1200" dirty="0">
                <a:solidFill>
                  <a:schemeClr val="tx1"/>
                </a:solidFill>
                <a:effectLst/>
                <a:latin typeface="+mn-lt"/>
                <a:ea typeface="+mn-ea"/>
                <a:cs typeface="+mn-cs"/>
              </a:rPr>
              <a:t> de </a:t>
            </a:r>
            <a:r>
              <a:rPr lang="fr-FR" sz="1200" kern="1200" dirty="0" err="1">
                <a:solidFill>
                  <a:schemeClr val="tx1"/>
                </a:solidFill>
                <a:effectLst/>
                <a:latin typeface="+mn-lt"/>
                <a:ea typeface="+mn-ea"/>
                <a:cs typeface="+mn-cs"/>
              </a:rPr>
              <a:t>M.Xavier</a:t>
            </a:r>
            <a:r>
              <a:rPr lang="fr-FR" sz="1200" kern="1200" dirty="0">
                <a:solidFill>
                  <a:schemeClr val="tx1"/>
                </a:solidFill>
                <a:effectLst/>
                <a:latin typeface="+mn-lt"/>
                <a:ea typeface="+mn-ea"/>
                <a:cs typeface="+mn-cs"/>
              </a:rPr>
              <a:t> Breton, </a:t>
            </a:r>
            <a:r>
              <a:rPr lang="fr-FR" sz="1200" i="1" kern="1200" dirty="0" err="1">
                <a:solidFill>
                  <a:schemeClr val="tx1"/>
                </a:solidFill>
                <a:effectLst/>
                <a:latin typeface="+mn-lt"/>
                <a:ea typeface="+mn-ea"/>
                <a:cs typeface="+mn-cs"/>
              </a:rPr>
              <a:t>président</a:t>
            </a:r>
            <a:r>
              <a:rPr lang="fr-FR" sz="1200" kern="1200" dirty="0">
                <a:solidFill>
                  <a:schemeClr val="tx1"/>
                </a:solidFill>
                <a:effectLst/>
                <a:latin typeface="+mn-lt"/>
                <a:ea typeface="+mn-ea"/>
                <a:cs typeface="+mn-cs"/>
              </a:rPr>
              <a:t>, Mme Martine </a:t>
            </a:r>
            <a:r>
              <a:rPr lang="fr-FR" sz="1200" kern="1200" dirty="0" err="1">
                <a:solidFill>
                  <a:schemeClr val="tx1"/>
                </a:solidFill>
                <a:effectLst/>
                <a:latin typeface="+mn-lt"/>
                <a:ea typeface="+mn-ea"/>
                <a:cs typeface="+mn-cs"/>
              </a:rPr>
              <a:t>Leguille-Balloy</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M.Alain</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Perea</a:t>
            </a:r>
            <a:r>
              <a:rPr lang="fr-FR" sz="1200" kern="1200" dirty="0">
                <a:solidFill>
                  <a:schemeClr val="tx1"/>
                </a:solidFill>
                <a:effectLst/>
                <a:latin typeface="+mn-lt"/>
                <a:ea typeface="+mn-ea"/>
                <a:cs typeface="+mn-cs"/>
              </a:rPr>
              <a:t>, </a:t>
            </a:r>
            <a:r>
              <a:rPr lang="fr-FR" sz="1200" i="1" kern="1200" dirty="0">
                <a:solidFill>
                  <a:schemeClr val="tx1"/>
                </a:solidFill>
                <a:effectLst/>
                <a:latin typeface="+mn-lt"/>
                <a:ea typeface="+mn-ea"/>
                <a:cs typeface="+mn-cs"/>
              </a:rPr>
              <a:t>rapporteurs</a:t>
            </a:r>
            <a:r>
              <a:rPr lang="fr-FR" sz="1200" kern="1200" dirty="0">
                <a:solidFill>
                  <a:schemeClr val="tx1"/>
                </a:solidFill>
                <a:effectLst/>
                <a:latin typeface="+mn-lt"/>
                <a:ea typeface="+mn-ea"/>
                <a:cs typeface="+mn-cs"/>
              </a:rPr>
              <a:t>, MM. </a:t>
            </a:r>
            <a:r>
              <a:rPr lang="fr-FR" sz="1200" kern="1200" dirty="0" err="1">
                <a:solidFill>
                  <a:schemeClr val="tx1"/>
                </a:solidFill>
                <a:effectLst/>
                <a:latin typeface="+mn-lt"/>
                <a:ea typeface="+mn-ea"/>
                <a:cs typeface="+mn-cs"/>
              </a:rPr>
              <a:t>Grégory</a:t>
            </a:r>
            <a:r>
              <a:rPr lang="fr-FR" sz="1200" kern="1200" dirty="0">
                <a:solidFill>
                  <a:schemeClr val="tx1"/>
                </a:solidFill>
                <a:effectLst/>
                <a:latin typeface="+mn-lt"/>
                <a:ea typeface="+mn-ea"/>
                <a:cs typeface="+mn-cs"/>
              </a:rPr>
              <a:t> Besson-Moreau, Pierre Cordier, </a:t>
            </a:r>
            <a:r>
              <a:rPr lang="fr-FR" sz="1200" kern="1200" dirty="0" err="1">
                <a:solidFill>
                  <a:schemeClr val="tx1"/>
                </a:solidFill>
                <a:effectLst/>
                <a:latin typeface="+mn-lt"/>
                <a:ea typeface="+mn-ea"/>
                <a:cs typeface="+mn-cs"/>
              </a:rPr>
              <a:t>Raphaël</a:t>
            </a:r>
            <a:r>
              <a:rPr lang="fr-FR" sz="1200" kern="1200" dirty="0">
                <a:solidFill>
                  <a:schemeClr val="tx1"/>
                </a:solidFill>
                <a:effectLst/>
                <a:latin typeface="+mn-lt"/>
                <a:ea typeface="+mn-ea"/>
                <a:cs typeface="+mn-cs"/>
              </a:rPr>
              <a:t> Gauvain, Mme Laurence </a:t>
            </a:r>
            <a:r>
              <a:rPr lang="fr-FR" sz="1200" kern="1200" dirty="0" err="1">
                <a:solidFill>
                  <a:schemeClr val="tx1"/>
                </a:solidFill>
                <a:effectLst/>
                <a:latin typeface="+mn-lt"/>
                <a:ea typeface="+mn-ea"/>
                <a:cs typeface="+mn-cs"/>
              </a:rPr>
              <a:t>Gayte</a:t>
            </a:r>
            <a:r>
              <a:rPr lang="fr-FR" sz="1200" kern="1200" dirty="0">
                <a:solidFill>
                  <a:schemeClr val="tx1"/>
                </a:solidFill>
                <a:effectLst/>
                <a:latin typeface="+mn-lt"/>
                <a:ea typeface="+mn-ea"/>
                <a:cs typeface="+mn-cs"/>
              </a:rPr>
              <a:t>, M. Antoine </a:t>
            </a:r>
            <a:r>
              <a:rPr lang="fr-FR" sz="1200" kern="1200" dirty="0" err="1">
                <a:solidFill>
                  <a:schemeClr val="tx1"/>
                </a:solidFill>
                <a:effectLst/>
                <a:latin typeface="+mn-lt"/>
                <a:ea typeface="+mn-ea"/>
                <a:cs typeface="+mn-cs"/>
              </a:rPr>
              <a:t>Herth</a:t>
            </a:r>
            <a:r>
              <a:rPr lang="fr-FR" sz="1200" kern="1200" dirty="0">
                <a:solidFill>
                  <a:schemeClr val="tx1"/>
                </a:solidFill>
                <a:effectLst/>
                <a:latin typeface="+mn-lt"/>
                <a:ea typeface="+mn-ea"/>
                <a:cs typeface="+mn-cs"/>
              </a:rPr>
              <a:t>, Mme Sandrine Le </a:t>
            </a:r>
            <a:r>
              <a:rPr lang="fr-FR" sz="1200" kern="1200" dirty="0" err="1">
                <a:solidFill>
                  <a:schemeClr val="tx1"/>
                </a:solidFill>
                <a:effectLst/>
                <a:latin typeface="+mn-lt"/>
                <a:ea typeface="+mn-ea"/>
                <a:cs typeface="+mn-cs"/>
              </a:rPr>
              <a:t>Feur</a:t>
            </a:r>
            <a:r>
              <a:rPr lang="fr-FR" sz="1200" kern="1200" dirty="0">
                <a:solidFill>
                  <a:schemeClr val="tx1"/>
                </a:solidFill>
                <a:effectLst/>
                <a:latin typeface="+mn-lt"/>
                <a:ea typeface="+mn-ea"/>
                <a:cs typeface="+mn-cs"/>
              </a:rPr>
              <a:t>, MM. </a:t>
            </a:r>
            <a:r>
              <a:rPr lang="fr-FR" sz="1200" kern="1200" dirty="0" err="1">
                <a:solidFill>
                  <a:schemeClr val="tx1"/>
                </a:solidFill>
                <a:effectLst/>
                <a:latin typeface="+mn-lt"/>
                <a:ea typeface="+mn-ea"/>
                <a:cs typeface="+mn-cs"/>
              </a:rPr>
              <a:t>Stéphane</a:t>
            </a:r>
            <a:r>
              <a:rPr lang="fr-FR" sz="1200" kern="1200" dirty="0">
                <a:solidFill>
                  <a:schemeClr val="tx1"/>
                </a:solidFill>
                <a:effectLst/>
                <a:latin typeface="+mn-lt"/>
                <a:ea typeface="+mn-ea"/>
                <a:cs typeface="+mn-cs"/>
              </a:rPr>
              <a:t> Mazars, Paul </a:t>
            </a:r>
            <a:r>
              <a:rPr lang="fr-FR" sz="1200" kern="1200" dirty="0" err="1">
                <a:solidFill>
                  <a:schemeClr val="tx1"/>
                </a:solidFill>
                <a:effectLst/>
                <a:latin typeface="+mn-lt"/>
                <a:ea typeface="+mn-ea"/>
                <a:cs typeface="+mn-cs"/>
              </a:rPr>
              <a:t>Molac</a:t>
            </a:r>
            <a:r>
              <a:rPr lang="fr-FR" sz="1200" kern="1200" dirty="0">
                <a:solidFill>
                  <a:schemeClr val="tx1"/>
                </a:solidFill>
                <a:effectLst/>
                <a:latin typeface="+mn-lt"/>
                <a:ea typeface="+mn-ea"/>
                <a:cs typeface="+mn-cs"/>
              </a:rPr>
              <a:t>, Mme Mathilde </a:t>
            </a:r>
            <a:r>
              <a:rPr lang="fr-FR" sz="1200" kern="1200" dirty="0" err="1">
                <a:solidFill>
                  <a:schemeClr val="tx1"/>
                </a:solidFill>
                <a:effectLst/>
                <a:latin typeface="+mn-lt"/>
                <a:ea typeface="+mn-ea"/>
                <a:cs typeface="+mn-cs"/>
              </a:rPr>
              <a:t>Panot</a:t>
            </a:r>
            <a:r>
              <a:rPr lang="fr-FR" sz="1200" kern="1200" dirty="0">
                <a:solidFill>
                  <a:schemeClr val="tx1"/>
                </a:solidFill>
                <a:effectLst/>
                <a:latin typeface="+mn-lt"/>
                <a:ea typeface="+mn-ea"/>
                <a:cs typeface="+mn-cs"/>
              </a:rPr>
              <a:t> et M. Richard Ramos</a:t>
            </a:r>
            <a:r>
              <a:rPr lang="fr-FR" sz="1200" i="1"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i="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la chambre criminelle de la Cour de Cassation a </a:t>
            </a:r>
            <a:r>
              <a:rPr lang="fr-FR" sz="1200" kern="1200" dirty="0" err="1">
                <a:solidFill>
                  <a:schemeClr val="tx1"/>
                </a:solidFill>
                <a:effectLst/>
                <a:latin typeface="+mn-lt"/>
                <a:ea typeface="+mn-ea"/>
                <a:cs typeface="+mn-cs"/>
              </a:rPr>
              <a:t>considére</a:t>
            </a:r>
            <a:r>
              <a:rPr lang="fr-FR" sz="1200" kern="1200" dirty="0">
                <a:solidFill>
                  <a:schemeClr val="tx1"/>
                </a:solidFill>
                <a:effectLst/>
                <a:latin typeface="+mn-lt"/>
                <a:ea typeface="+mn-ea"/>
                <a:cs typeface="+mn-cs"/>
              </a:rPr>
              <a:t>́, dans deux </a:t>
            </a:r>
            <a:r>
              <a:rPr lang="fr-FR" sz="1200" kern="1200" dirty="0" err="1">
                <a:solidFill>
                  <a:schemeClr val="tx1"/>
                </a:solidFill>
                <a:effectLst/>
                <a:latin typeface="+mn-lt"/>
                <a:ea typeface="+mn-ea"/>
                <a:cs typeface="+mn-cs"/>
              </a:rPr>
              <a:t>arrêts</a:t>
            </a:r>
            <a:r>
              <a:rPr lang="fr-FR" sz="1200" kern="1200" dirty="0">
                <a:solidFill>
                  <a:schemeClr val="tx1"/>
                </a:solidFill>
                <a:effectLst/>
                <a:latin typeface="+mn-lt"/>
                <a:ea typeface="+mn-ea"/>
                <a:cs typeface="+mn-cs"/>
              </a:rPr>
              <a:t> du 25 octobre 2016 (1) et du 26 </a:t>
            </a:r>
            <a:r>
              <a:rPr lang="fr-FR" sz="1200" kern="1200" dirty="0" err="1">
                <a:solidFill>
                  <a:schemeClr val="tx1"/>
                </a:solidFill>
                <a:effectLst/>
                <a:latin typeface="+mn-lt"/>
                <a:ea typeface="+mn-ea"/>
                <a:cs typeface="+mn-cs"/>
              </a:rPr>
              <a:t>février</a:t>
            </a:r>
            <a:r>
              <a:rPr lang="fr-FR" sz="1200" kern="1200" dirty="0">
                <a:solidFill>
                  <a:schemeClr val="tx1"/>
                </a:solidFill>
                <a:effectLst/>
                <a:latin typeface="+mn-lt"/>
                <a:ea typeface="+mn-ea"/>
                <a:cs typeface="+mn-cs"/>
              </a:rPr>
              <a:t> 2020 (2), que des infractions ne relevant pas du domaine de la presse – une dissimulation d’identité par un journaliste pour entrer dans un parti politique (qualification escroquerie) et une exhibition sexuelle – ne pouvaient donner lieu à une condamnation car celle-ci </a:t>
            </a:r>
            <a:r>
              <a:rPr lang="fr-FR" sz="1200" kern="1200" dirty="0" err="1">
                <a:solidFill>
                  <a:schemeClr val="tx1"/>
                </a:solidFill>
                <a:effectLst/>
                <a:latin typeface="+mn-lt"/>
                <a:ea typeface="+mn-ea"/>
                <a:cs typeface="+mn-cs"/>
              </a:rPr>
              <a:t>représenterait</a:t>
            </a:r>
            <a:r>
              <a:rPr lang="fr-FR" sz="1200" kern="1200" dirty="0">
                <a:solidFill>
                  <a:schemeClr val="tx1"/>
                </a:solidFill>
                <a:effectLst/>
                <a:latin typeface="+mn-lt"/>
                <a:ea typeface="+mn-ea"/>
                <a:cs typeface="+mn-cs"/>
              </a:rPr>
              <a:t>, compte tenu des circonstances de l’infraction, une atteinte </a:t>
            </a:r>
            <a:r>
              <a:rPr lang="fr-FR" sz="1200" kern="1200" dirty="0" err="1">
                <a:solidFill>
                  <a:schemeClr val="tx1"/>
                </a:solidFill>
                <a:effectLst/>
                <a:latin typeface="+mn-lt"/>
                <a:ea typeface="+mn-ea"/>
                <a:cs typeface="+mn-cs"/>
              </a:rPr>
              <a:t>disproportionnée</a:t>
            </a:r>
            <a:r>
              <a:rPr lang="fr-FR" sz="1200" kern="1200" dirty="0">
                <a:solidFill>
                  <a:schemeClr val="tx1"/>
                </a:solidFill>
                <a:effectLst/>
                <a:latin typeface="+mn-lt"/>
                <a:ea typeface="+mn-ea"/>
                <a:cs typeface="+mn-cs"/>
              </a:rPr>
              <a:t> à la </a:t>
            </a:r>
            <a:r>
              <a:rPr lang="fr-FR" sz="1200" kern="1200" dirty="0" err="1">
                <a:solidFill>
                  <a:schemeClr val="tx1"/>
                </a:solidFill>
                <a:effectLst/>
                <a:latin typeface="+mn-lt"/>
                <a:ea typeface="+mn-ea"/>
                <a:cs typeface="+mn-cs"/>
              </a:rPr>
              <a:t>liberte</a:t>
            </a:r>
            <a:r>
              <a:rPr lang="fr-FR" sz="1200" kern="1200" dirty="0">
                <a:solidFill>
                  <a:schemeClr val="tx1"/>
                </a:solidFill>
                <a:effectLst/>
                <a:latin typeface="+mn-lt"/>
                <a:ea typeface="+mn-ea"/>
                <a:cs typeface="+mn-cs"/>
              </a:rPr>
              <a:t>́ d’expression. </a:t>
            </a:r>
            <a:r>
              <a:rPr lang="fr-FR" sz="1200" kern="1200" dirty="0" err="1">
                <a:solidFill>
                  <a:schemeClr val="tx1"/>
                </a:solidFill>
                <a:effectLst/>
                <a:latin typeface="+mn-lt"/>
                <a:ea typeface="+mn-ea"/>
                <a:cs typeface="+mn-cs"/>
              </a:rPr>
              <a:t>Femen</a:t>
            </a:r>
            <a:r>
              <a:rPr lang="fr-FR" sz="1200" kern="1200" dirty="0">
                <a:solidFill>
                  <a:schemeClr val="tx1"/>
                </a:solidFill>
                <a:effectLst/>
                <a:latin typeface="+mn-lt"/>
                <a:ea typeface="+mn-ea"/>
                <a:cs typeface="+mn-cs"/>
              </a:rPr>
              <a:t> : </a:t>
            </a:r>
            <a:r>
              <a:rPr lang="fr-FR" sz="1200" i="1" kern="1200" dirty="0">
                <a:solidFill>
                  <a:schemeClr val="tx1"/>
                </a:solidFill>
                <a:effectLst/>
                <a:latin typeface="+mn-lt"/>
                <a:ea typeface="+mn-ea"/>
                <a:cs typeface="+mn-cs"/>
              </a:rPr>
              <a:t>e comportement de la </a:t>
            </a:r>
            <a:r>
              <a:rPr lang="fr-FR" sz="1200" i="1" kern="1200" dirty="0" err="1">
                <a:solidFill>
                  <a:schemeClr val="tx1"/>
                </a:solidFill>
                <a:effectLst/>
                <a:latin typeface="+mn-lt"/>
                <a:ea typeface="+mn-ea"/>
                <a:cs typeface="+mn-cs"/>
              </a:rPr>
              <a:t>prévenue</a:t>
            </a:r>
            <a:r>
              <a:rPr lang="fr-FR" sz="1200" i="1" kern="1200" dirty="0">
                <a:solidFill>
                  <a:schemeClr val="tx1"/>
                </a:solidFill>
                <a:effectLst/>
                <a:latin typeface="+mn-lt"/>
                <a:ea typeface="+mn-ea"/>
                <a:cs typeface="+mn-cs"/>
              </a:rPr>
              <a:t> s’</a:t>
            </a:r>
            <a:r>
              <a:rPr lang="fr-FR" sz="1200" i="1" kern="1200" dirty="0" err="1">
                <a:solidFill>
                  <a:schemeClr val="tx1"/>
                </a:solidFill>
                <a:effectLst/>
                <a:latin typeface="+mn-lt"/>
                <a:ea typeface="+mn-ea"/>
                <a:cs typeface="+mn-cs"/>
              </a:rPr>
              <a:t>inscri</a:t>
            </a:r>
            <a:r>
              <a:rPr lang="fr-FR" sz="1200" kern="1200" dirty="0">
                <a:solidFill>
                  <a:schemeClr val="tx1"/>
                </a:solidFill>
                <a:effectLst/>
                <a:latin typeface="+mn-lt"/>
                <a:ea typeface="+mn-ea"/>
                <a:cs typeface="+mn-cs"/>
              </a:rPr>
              <a:t>[</a:t>
            </a:r>
            <a:r>
              <a:rPr lang="fr-FR" sz="1200" kern="1200" dirty="0" err="1">
                <a:solidFill>
                  <a:schemeClr val="tx1"/>
                </a:solidFill>
                <a:effectLst/>
                <a:latin typeface="+mn-lt"/>
                <a:ea typeface="+mn-ea"/>
                <a:cs typeface="+mn-cs"/>
              </a:rPr>
              <a:t>vait</a:t>
            </a:r>
            <a:r>
              <a:rPr lang="fr-FR" sz="1200" kern="1200" dirty="0">
                <a:solidFill>
                  <a:schemeClr val="tx1"/>
                </a:solidFill>
                <a:effectLst/>
                <a:latin typeface="+mn-lt"/>
                <a:ea typeface="+mn-ea"/>
                <a:cs typeface="+mn-cs"/>
              </a:rPr>
              <a:t>] </a:t>
            </a:r>
            <a:r>
              <a:rPr lang="fr-FR" sz="1200" i="1" kern="1200" dirty="0">
                <a:solidFill>
                  <a:schemeClr val="tx1"/>
                </a:solidFill>
                <a:effectLst/>
                <a:latin typeface="+mn-lt"/>
                <a:ea typeface="+mn-ea"/>
                <a:cs typeface="+mn-cs"/>
              </a:rPr>
              <a:t>dans une </a:t>
            </a:r>
            <a:r>
              <a:rPr lang="fr-FR" sz="1200" i="1" kern="1200" dirty="0" err="1">
                <a:solidFill>
                  <a:schemeClr val="tx1"/>
                </a:solidFill>
                <a:effectLst/>
                <a:latin typeface="+mn-lt"/>
                <a:ea typeface="+mn-ea"/>
                <a:cs typeface="+mn-cs"/>
              </a:rPr>
              <a:t>démarche</a:t>
            </a:r>
            <a:r>
              <a:rPr lang="fr-FR" sz="1200" i="1" kern="1200" dirty="0">
                <a:solidFill>
                  <a:schemeClr val="tx1"/>
                </a:solidFill>
                <a:effectLst/>
                <a:latin typeface="+mn-lt"/>
                <a:ea typeface="+mn-ea"/>
                <a:cs typeface="+mn-cs"/>
              </a:rPr>
              <a:t> de protestation politique, et que son incrimination, compte tenu de la nature et du contexte de l’agissement en cause, constituerait une </a:t>
            </a:r>
            <a:r>
              <a:rPr lang="fr-FR" sz="1200" i="1" kern="1200" dirty="0" err="1">
                <a:solidFill>
                  <a:schemeClr val="tx1"/>
                </a:solidFill>
                <a:effectLst/>
                <a:latin typeface="+mn-lt"/>
                <a:ea typeface="+mn-ea"/>
                <a:cs typeface="+mn-cs"/>
              </a:rPr>
              <a:t>ingérence</a:t>
            </a:r>
            <a:r>
              <a:rPr lang="fr-FR" sz="1200" i="1" kern="1200" dirty="0">
                <a:solidFill>
                  <a:schemeClr val="tx1"/>
                </a:solidFill>
                <a:effectLst/>
                <a:latin typeface="+mn-lt"/>
                <a:ea typeface="+mn-ea"/>
                <a:cs typeface="+mn-cs"/>
              </a:rPr>
              <a:t> </a:t>
            </a:r>
            <a:r>
              <a:rPr lang="fr-FR" sz="1200" i="1" kern="1200" dirty="0" err="1">
                <a:solidFill>
                  <a:schemeClr val="tx1"/>
                </a:solidFill>
                <a:effectLst/>
                <a:latin typeface="+mn-lt"/>
                <a:ea typeface="+mn-ea"/>
                <a:cs typeface="+mn-cs"/>
              </a:rPr>
              <a:t>disproportionnée</a:t>
            </a:r>
            <a:r>
              <a:rPr lang="fr-FR" sz="1200" i="1" kern="1200" dirty="0">
                <a:solidFill>
                  <a:schemeClr val="tx1"/>
                </a:solidFill>
                <a:effectLst/>
                <a:latin typeface="+mn-lt"/>
                <a:ea typeface="+mn-ea"/>
                <a:cs typeface="+mn-cs"/>
              </a:rPr>
              <a:t> dans l’exercice de la </a:t>
            </a:r>
            <a:r>
              <a:rPr lang="fr-FR" sz="1200" i="1" kern="1200" dirty="0" err="1">
                <a:solidFill>
                  <a:schemeClr val="tx1"/>
                </a:solidFill>
                <a:effectLst/>
                <a:latin typeface="+mn-lt"/>
                <a:ea typeface="+mn-ea"/>
                <a:cs typeface="+mn-cs"/>
              </a:rPr>
              <a:t>liberte</a:t>
            </a:r>
            <a:r>
              <a:rPr lang="fr-FR" sz="1200" i="1" kern="1200" dirty="0">
                <a:solidFill>
                  <a:schemeClr val="tx1"/>
                </a:solidFill>
                <a:effectLst/>
                <a:latin typeface="+mn-lt"/>
                <a:ea typeface="+mn-ea"/>
                <a:cs typeface="+mn-cs"/>
              </a:rPr>
              <a:t>́ d’expression </a:t>
            </a:r>
            <a:r>
              <a:rPr lang="fr-FR"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CEDH : le juge interne n’avait pas </a:t>
            </a:r>
            <a:r>
              <a:rPr lang="fr-FR" sz="1200" kern="1200" dirty="0" err="1">
                <a:solidFill>
                  <a:schemeClr val="tx1"/>
                </a:solidFill>
                <a:effectLst/>
                <a:latin typeface="+mn-lt"/>
                <a:ea typeface="+mn-ea"/>
                <a:cs typeface="+mn-cs"/>
              </a:rPr>
              <a:t>établi</a:t>
            </a:r>
            <a:r>
              <a:rPr lang="fr-FR" sz="1200" kern="1200" dirty="0">
                <a:solidFill>
                  <a:schemeClr val="tx1"/>
                </a:solidFill>
                <a:effectLst/>
                <a:latin typeface="+mn-lt"/>
                <a:ea typeface="+mn-ea"/>
                <a:cs typeface="+mn-cs"/>
              </a:rPr>
              <a:t> en quoi la condamnation des </a:t>
            </a:r>
            <a:r>
              <a:rPr lang="fr-FR" sz="1200" kern="1200" dirty="0" err="1">
                <a:solidFill>
                  <a:schemeClr val="tx1"/>
                </a:solidFill>
                <a:effectLst/>
                <a:latin typeface="+mn-lt"/>
                <a:ea typeface="+mn-ea"/>
                <a:cs typeface="+mn-cs"/>
              </a:rPr>
              <a:t>requérants</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était</a:t>
            </a:r>
            <a:r>
              <a:rPr lang="fr-FR" sz="1200" kern="1200" dirty="0">
                <a:solidFill>
                  <a:schemeClr val="tx1"/>
                </a:solidFill>
                <a:effectLst/>
                <a:latin typeface="+mn-lt"/>
                <a:ea typeface="+mn-ea"/>
                <a:cs typeface="+mn-cs"/>
              </a:rPr>
              <a:t> </a:t>
            </a:r>
            <a:r>
              <a:rPr lang="fr-FR" sz="1200" b="1" kern="1200" dirty="0" err="1">
                <a:solidFill>
                  <a:schemeClr val="tx1"/>
                </a:solidFill>
                <a:effectLst/>
                <a:latin typeface="+mn-lt"/>
                <a:ea typeface="+mn-ea"/>
                <a:cs typeface="+mn-cs"/>
              </a:rPr>
              <a:t>nécessaire</a:t>
            </a:r>
            <a:r>
              <a:rPr lang="fr-FR" sz="1200" kern="1200" dirty="0">
                <a:solidFill>
                  <a:schemeClr val="tx1"/>
                </a:solidFill>
                <a:effectLst/>
                <a:latin typeface="+mn-lt"/>
                <a:ea typeface="+mn-ea"/>
                <a:cs typeface="+mn-cs"/>
              </a:rPr>
              <a:t> alors qu’une « motivation </a:t>
            </a:r>
            <a:r>
              <a:rPr lang="fr-FR" sz="1200" kern="1200" dirty="0" err="1">
                <a:solidFill>
                  <a:schemeClr val="tx1"/>
                </a:solidFill>
                <a:effectLst/>
                <a:latin typeface="+mn-lt"/>
                <a:ea typeface="+mn-ea"/>
                <a:cs typeface="+mn-cs"/>
              </a:rPr>
              <a:t>circonstanciée</a:t>
            </a:r>
            <a:r>
              <a:rPr lang="fr-FR" sz="1200" kern="1200" dirty="0">
                <a:solidFill>
                  <a:schemeClr val="tx1"/>
                </a:solidFill>
                <a:effectLst/>
                <a:latin typeface="+mn-lt"/>
                <a:ea typeface="+mn-ea"/>
                <a:cs typeface="+mn-cs"/>
              </a:rPr>
              <a:t> » s’imposait en cas d’atteinte à la </a:t>
            </a:r>
            <a:r>
              <a:rPr lang="fr-FR" sz="1200" kern="1200" dirty="0" err="1">
                <a:solidFill>
                  <a:schemeClr val="tx1"/>
                </a:solidFill>
                <a:effectLst/>
                <a:latin typeface="+mn-lt"/>
                <a:ea typeface="+mn-ea"/>
                <a:cs typeface="+mn-cs"/>
              </a:rPr>
              <a:t>liberte</a:t>
            </a:r>
            <a:r>
              <a:rPr lang="fr-FR" sz="1200" kern="1200" dirty="0">
                <a:solidFill>
                  <a:schemeClr val="tx1"/>
                </a:solidFill>
                <a:effectLst/>
                <a:latin typeface="+mn-lt"/>
                <a:ea typeface="+mn-ea"/>
                <a:cs typeface="+mn-cs"/>
              </a:rPr>
              <a:t>́ d’expression. La Cour a donc </a:t>
            </a:r>
            <a:r>
              <a:rPr lang="fr-FR" sz="1200" kern="1200" dirty="0" err="1">
                <a:solidFill>
                  <a:schemeClr val="tx1"/>
                </a:solidFill>
                <a:effectLst/>
                <a:latin typeface="+mn-lt"/>
                <a:ea typeface="+mn-ea"/>
                <a:cs typeface="+mn-cs"/>
              </a:rPr>
              <a:t>considére</a:t>
            </a:r>
            <a:r>
              <a:rPr lang="fr-FR" sz="1200" kern="1200" dirty="0">
                <a:solidFill>
                  <a:schemeClr val="tx1"/>
                </a:solidFill>
                <a:effectLst/>
                <a:latin typeface="+mn-lt"/>
                <a:ea typeface="+mn-ea"/>
                <a:cs typeface="+mn-cs"/>
              </a:rPr>
              <a:t>́ qu’un appel au boycott relevait du discours politique et militant et que le juge devait </a:t>
            </a:r>
            <a:r>
              <a:rPr lang="fr-FR" sz="1200" kern="1200" dirty="0" err="1">
                <a:solidFill>
                  <a:schemeClr val="tx1"/>
                </a:solidFill>
                <a:effectLst/>
                <a:latin typeface="+mn-lt"/>
                <a:ea typeface="+mn-ea"/>
                <a:cs typeface="+mn-cs"/>
              </a:rPr>
              <a:t>procéder</a:t>
            </a:r>
            <a:r>
              <a:rPr lang="fr-FR" sz="1200" kern="1200" dirty="0">
                <a:solidFill>
                  <a:schemeClr val="tx1"/>
                </a:solidFill>
                <a:effectLst/>
                <a:latin typeface="+mn-lt"/>
                <a:ea typeface="+mn-ea"/>
                <a:cs typeface="+mn-cs"/>
              </a:rPr>
              <a:t> à un </a:t>
            </a:r>
            <a:r>
              <a:rPr lang="fr-FR" sz="1200" kern="1200" dirty="0" err="1">
                <a:solidFill>
                  <a:schemeClr val="tx1"/>
                </a:solidFill>
                <a:effectLst/>
                <a:latin typeface="+mn-lt"/>
                <a:ea typeface="+mn-ea"/>
                <a:cs typeface="+mn-cs"/>
              </a:rPr>
              <a:t>contrôle</a:t>
            </a:r>
            <a:r>
              <a:rPr lang="fr-FR" sz="1200" kern="1200" dirty="0">
                <a:solidFill>
                  <a:schemeClr val="tx1"/>
                </a:solidFill>
                <a:effectLst/>
                <a:latin typeface="+mn-lt"/>
                <a:ea typeface="+mn-ea"/>
                <a:cs typeface="+mn-cs"/>
              </a:rPr>
              <a:t> rigoureux de la </a:t>
            </a:r>
            <a:r>
              <a:rPr lang="fr-FR" sz="1200" kern="1200" dirty="0" err="1">
                <a:solidFill>
                  <a:schemeClr val="tx1"/>
                </a:solidFill>
                <a:effectLst/>
                <a:latin typeface="+mn-lt"/>
                <a:ea typeface="+mn-ea"/>
                <a:cs typeface="+mn-cs"/>
              </a:rPr>
              <a:t>nécessite</a:t>
            </a:r>
            <a:r>
              <a:rPr lang="fr-FR" sz="1200" kern="1200" dirty="0">
                <a:solidFill>
                  <a:schemeClr val="tx1"/>
                </a:solidFill>
                <a:effectLst/>
                <a:latin typeface="+mn-lt"/>
                <a:ea typeface="+mn-ea"/>
                <a:cs typeface="+mn-cs"/>
              </a:rPr>
              <a:t>́ de l’</a:t>
            </a:r>
            <a:r>
              <a:rPr lang="fr-FR" sz="1200" kern="1200" dirty="0" err="1">
                <a:solidFill>
                  <a:schemeClr val="tx1"/>
                </a:solidFill>
                <a:effectLst/>
                <a:latin typeface="+mn-lt"/>
                <a:ea typeface="+mn-ea"/>
                <a:cs typeface="+mn-cs"/>
              </a:rPr>
              <a:t>ingérence</a:t>
            </a:r>
            <a:r>
              <a:rPr lang="fr-FR" sz="1200" kern="1200" dirty="0">
                <a:solidFill>
                  <a:schemeClr val="tx1"/>
                </a:solidFill>
                <a:effectLst/>
                <a:latin typeface="+mn-lt"/>
                <a:ea typeface="+mn-ea"/>
                <a:cs typeface="+mn-cs"/>
              </a:rPr>
              <a:t> en </a:t>
            </a:r>
            <a:r>
              <a:rPr lang="fr-FR" sz="1200" kern="1200" dirty="0" err="1">
                <a:solidFill>
                  <a:schemeClr val="tx1"/>
                </a:solidFill>
                <a:effectLst/>
                <a:latin typeface="+mn-lt"/>
                <a:ea typeface="+mn-ea"/>
                <a:cs typeface="+mn-cs"/>
              </a:rPr>
              <a:t>démontrant</a:t>
            </a:r>
            <a:r>
              <a:rPr lang="fr-FR" sz="1200" kern="1200" dirty="0">
                <a:solidFill>
                  <a:schemeClr val="tx1"/>
                </a:solidFill>
                <a:effectLst/>
                <a:latin typeface="+mn-lt"/>
                <a:ea typeface="+mn-ea"/>
                <a:cs typeface="+mn-cs"/>
              </a:rPr>
              <a:t>, au regard du contexte, en quoi les limites admissibles de la </a:t>
            </a:r>
            <a:r>
              <a:rPr lang="fr-FR" sz="1200" kern="1200" dirty="0" err="1">
                <a:solidFill>
                  <a:schemeClr val="tx1"/>
                </a:solidFill>
                <a:effectLst/>
                <a:latin typeface="+mn-lt"/>
                <a:ea typeface="+mn-ea"/>
                <a:cs typeface="+mn-cs"/>
              </a:rPr>
              <a:t>liberte</a:t>
            </a:r>
            <a:r>
              <a:rPr lang="fr-FR" sz="1200" kern="1200" dirty="0">
                <a:solidFill>
                  <a:schemeClr val="tx1"/>
                </a:solidFill>
                <a:effectLst/>
                <a:latin typeface="+mn-lt"/>
                <a:ea typeface="+mn-ea"/>
                <a:cs typeface="+mn-cs"/>
              </a:rPr>
              <a:t>́ avaient été franchies. </a:t>
            </a:r>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L’article 7 de la loi Sapin II a « inscrit, à l’article 122-9 du code </a:t>
            </a:r>
            <a:r>
              <a:rPr lang="fr-FR" dirty="0" err="1"/>
              <a:t>pénal</a:t>
            </a:r>
            <a:r>
              <a:rPr lang="fr-FR" dirty="0"/>
              <a:t>, un </a:t>
            </a:r>
            <a:r>
              <a:rPr lang="fr-FR" b="1" dirty="0"/>
              <a:t>principe d’</a:t>
            </a:r>
            <a:r>
              <a:rPr lang="fr-FR" b="1" dirty="0" err="1"/>
              <a:t>irresponsabilite</a:t>
            </a:r>
            <a:r>
              <a:rPr lang="fr-FR" b="1" dirty="0"/>
              <a:t>́ </a:t>
            </a:r>
            <a:r>
              <a:rPr lang="fr-FR" b="1" dirty="0" err="1"/>
              <a:t>pénale</a:t>
            </a:r>
            <a:r>
              <a:rPr lang="fr-FR" b="1" dirty="0"/>
              <a:t> </a:t>
            </a:r>
            <a:r>
              <a:rPr lang="fr-FR" dirty="0"/>
              <a:t>d’une personne qui « </a:t>
            </a:r>
            <a:r>
              <a:rPr lang="fr-FR" i="1" dirty="0"/>
              <a:t>porte atteinte à un secret </a:t>
            </a:r>
            <a:r>
              <a:rPr lang="fr-FR" i="1" dirty="0" err="1"/>
              <a:t>protége</a:t>
            </a:r>
            <a:r>
              <a:rPr lang="fr-FR" i="1" dirty="0"/>
              <a:t>́ par la loi, </a:t>
            </a:r>
            <a:r>
              <a:rPr lang="fr-FR" i="1" dirty="0" err="1"/>
              <a:t>dès</a:t>
            </a:r>
            <a:r>
              <a:rPr lang="fr-FR" i="1" dirty="0"/>
              <a:t> lors que cette divulgation est </a:t>
            </a:r>
            <a:r>
              <a:rPr lang="fr-FR" i="1" dirty="0" err="1"/>
              <a:t>nécessaire</a:t>
            </a:r>
            <a:r>
              <a:rPr lang="fr-FR" i="1" dirty="0"/>
              <a:t> et </a:t>
            </a:r>
            <a:r>
              <a:rPr lang="fr-FR" i="1" dirty="0" err="1"/>
              <a:t>proportionnée</a:t>
            </a:r>
            <a:r>
              <a:rPr lang="fr-FR" i="1" dirty="0"/>
              <a:t> à la sauvegarde des intérêts en cause, qu’elle intervient dans le respect des </a:t>
            </a:r>
            <a:r>
              <a:rPr lang="fr-FR" i="1" dirty="0" err="1"/>
              <a:t>procédures</a:t>
            </a:r>
            <a:r>
              <a:rPr lang="fr-FR" i="1" dirty="0"/>
              <a:t> de signalement </a:t>
            </a:r>
            <a:r>
              <a:rPr lang="fr-FR" i="1" dirty="0" err="1"/>
              <a:t>définies</a:t>
            </a:r>
            <a:r>
              <a:rPr lang="fr-FR" i="1" dirty="0"/>
              <a:t> par la loi et que la personne </a:t>
            </a:r>
            <a:r>
              <a:rPr lang="fr-FR" i="1" dirty="0" err="1"/>
              <a:t>répond</a:t>
            </a:r>
            <a:r>
              <a:rPr lang="fr-FR" i="1" dirty="0"/>
              <a:t> aux </a:t>
            </a:r>
            <a:r>
              <a:rPr lang="fr-FR" i="1" dirty="0" err="1"/>
              <a:t>critères</a:t>
            </a:r>
            <a:r>
              <a:rPr lang="fr-FR" i="1" dirty="0"/>
              <a:t> de </a:t>
            </a:r>
            <a:r>
              <a:rPr lang="fr-FR" i="1" dirty="0" err="1"/>
              <a:t>définition</a:t>
            </a:r>
            <a:r>
              <a:rPr lang="fr-FR" i="1" dirty="0"/>
              <a:t> du lanceur d’alerte </a:t>
            </a:r>
            <a:r>
              <a:rPr lang="fr-FR" dirty="0"/>
              <a:t>». </a:t>
            </a:r>
          </a:p>
          <a:p>
            <a:endParaRPr lang="fr-FR" sz="1200" b="0" i="0" kern="1200" dirty="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5"/>
          </p:nvPr>
        </p:nvSpPr>
        <p:spPr/>
        <p:txBody>
          <a:bodyPr/>
          <a:lstStyle/>
          <a:p>
            <a:fld id="{BA486FD6-5B43-E847-B0A9-F645D2CA96E1}" type="slidenum">
              <a:rPr lang="fr-FR" smtClean="0"/>
              <a:t>2</a:t>
            </a:fld>
            <a:endParaRPr lang="fr-FR"/>
          </a:p>
        </p:txBody>
      </p:sp>
    </p:spTree>
    <p:extLst>
      <p:ext uri="{BB962C8B-B14F-4D97-AF65-F5344CB8AC3E}">
        <p14:creationId xmlns:p14="http://schemas.microsoft.com/office/powerpoint/2010/main" val="33823889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TGI Lyon 16 février 2019</a:t>
            </a:r>
          </a:p>
          <a:p>
            <a:endParaRPr lang="fr-FR" dirty="0"/>
          </a:p>
          <a:p>
            <a:r>
              <a:rPr lang="fr-FR" dirty="0"/>
              <a:t>L’état de nécessité a systématiquement été sanctionné, généralement dès le 1</a:t>
            </a:r>
            <a:r>
              <a:rPr lang="fr-FR" baseline="30000" dirty="0"/>
              <a:t>er</a:t>
            </a:r>
            <a:r>
              <a:rPr lang="fr-FR" dirty="0"/>
              <a:t> degré de juridiction, ou alors en appel et dans les rares cas où la CA a confirmé, sanctionné par la Cour de </a:t>
            </a:r>
            <a:r>
              <a:rPr lang="fr-FR" dirty="0" err="1"/>
              <a:t>cass</a:t>
            </a:r>
            <a:r>
              <a:rPr lang="fr-FR" dirty="0"/>
              <a:t> et je ne pense pas que cela puisse changer.</a:t>
            </a:r>
          </a:p>
        </p:txBody>
      </p:sp>
      <p:sp>
        <p:nvSpPr>
          <p:cNvPr id="4" name="Espace réservé du numéro de diapositive 3"/>
          <p:cNvSpPr>
            <a:spLocks noGrp="1"/>
          </p:cNvSpPr>
          <p:nvPr>
            <p:ph type="sldNum" sz="quarter" idx="5"/>
          </p:nvPr>
        </p:nvSpPr>
        <p:spPr/>
        <p:txBody>
          <a:bodyPr/>
          <a:lstStyle/>
          <a:p>
            <a:fld id="{BA486FD6-5B43-E847-B0A9-F645D2CA96E1}" type="slidenum">
              <a:rPr lang="fr-FR" smtClean="0"/>
              <a:t>4</a:t>
            </a:fld>
            <a:endParaRPr lang="fr-FR"/>
          </a:p>
        </p:txBody>
      </p:sp>
    </p:spTree>
    <p:extLst>
      <p:ext uri="{BB962C8B-B14F-4D97-AF65-F5344CB8AC3E}">
        <p14:creationId xmlns:p14="http://schemas.microsoft.com/office/powerpoint/2010/main" val="35560721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Ordonnance pénale les condamnant à 300 Euros d’amende 16 juillet 2020</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err="1"/>
              <a:t>Trib</a:t>
            </a:r>
            <a:r>
              <a:rPr lang="fr-FR" dirty="0"/>
              <a:t>. </a:t>
            </a:r>
            <a:r>
              <a:rPr lang="fr-FR" dirty="0" err="1"/>
              <a:t>Jud</a:t>
            </a:r>
            <a:r>
              <a:rPr lang="fr-FR" dirty="0"/>
              <a:t>. 3. 12. 2020</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Idées qui heurtent, jp </a:t>
            </a:r>
            <a:r>
              <a:rPr lang="fr-FR" dirty="0" err="1"/>
              <a:t>Handyside</a:t>
            </a:r>
            <a:r>
              <a:rPr lang="fr-FR" dirty="0"/>
              <a:t> c. Royaume-Uni 1976</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Formes de comportement, </a:t>
            </a:r>
            <a:r>
              <a:rPr lang="fr-FR" dirty="0" err="1"/>
              <a:t>Ibrahimov</a:t>
            </a:r>
            <a:r>
              <a:rPr lang="fr-FR" dirty="0"/>
              <a:t> et </a:t>
            </a:r>
            <a:r>
              <a:rPr lang="fr-FR" dirty="0" err="1"/>
              <a:t>Mammadov</a:t>
            </a:r>
            <a:r>
              <a:rPr lang="fr-FR" dirty="0"/>
              <a:t> c. Azerbaïdjan 2020, Tatar et </a:t>
            </a:r>
            <a:r>
              <a:rPr lang="fr-FR" dirty="0" err="1"/>
              <a:t>Faber</a:t>
            </a:r>
            <a:r>
              <a:rPr lang="fr-FR" dirty="0"/>
              <a:t> c. </a:t>
            </a:r>
            <a:r>
              <a:rPr lang="fr-FR" dirty="0" err="1"/>
              <a:t>hongrie</a:t>
            </a:r>
            <a:r>
              <a:rPr lang="fr-FR" dirty="0"/>
              <a:t> 2012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Susceptibles de qualification pénale, Baldassi c. France, 11 juin 2020, et renvoie à l’arrêt </a:t>
            </a:r>
            <a:r>
              <a:rPr lang="fr-FR" dirty="0" err="1"/>
              <a:t>Femen</a:t>
            </a:r>
            <a:r>
              <a:rPr lang="fr-FR" dirty="0"/>
              <a:t> de la Cour de cassation (infraction d’exhibition sexuelle)</a:t>
            </a:r>
          </a:p>
          <a:p>
            <a:endParaRPr lang="fr-FR" dirty="0"/>
          </a:p>
        </p:txBody>
      </p:sp>
      <p:sp>
        <p:nvSpPr>
          <p:cNvPr id="4" name="Espace réservé du numéro de diapositive 3"/>
          <p:cNvSpPr>
            <a:spLocks noGrp="1"/>
          </p:cNvSpPr>
          <p:nvPr>
            <p:ph type="sldNum" sz="quarter" idx="5"/>
          </p:nvPr>
        </p:nvSpPr>
        <p:spPr/>
        <p:txBody>
          <a:bodyPr/>
          <a:lstStyle/>
          <a:p>
            <a:fld id="{BA486FD6-5B43-E847-B0A9-F645D2CA96E1}" type="slidenum">
              <a:rPr lang="fr-FR" smtClean="0"/>
              <a:t>6</a:t>
            </a:fld>
            <a:endParaRPr lang="fr-FR"/>
          </a:p>
        </p:txBody>
      </p:sp>
    </p:spTree>
    <p:extLst>
      <p:ext uri="{BB962C8B-B14F-4D97-AF65-F5344CB8AC3E}">
        <p14:creationId xmlns:p14="http://schemas.microsoft.com/office/powerpoint/2010/main" val="2262037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3/22/21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3/22/21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3/22/21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3/22/21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3/22/21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3/22/21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3/22/21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3/22/21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3/22/21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AF9119-AD9B-9948-B917-A93010FA0992}"/>
              </a:ext>
            </a:extLst>
          </p:cNvPr>
          <p:cNvSpPr>
            <a:spLocks noGrp="1"/>
          </p:cNvSpPr>
          <p:nvPr>
            <p:ph type="ctrTitle"/>
          </p:nvPr>
        </p:nvSpPr>
        <p:spPr/>
        <p:txBody>
          <a:bodyPr>
            <a:normAutofit fontScale="90000"/>
          </a:bodyPr>
          <a:lstStyle/>
          <a:p>
            <a:r>
              <a:rPr lang="fr-FR" dirty="0"/>
              <a:t>Illégalité – état de nécessité – liberté d’expression</a:t>
            </a:r>
            <a:br>
              <a:rPr lang="fr-FR" dirty="0"/>
            </a:br>
            <a:r>
              <a:rPr lang="fr-FR" dirty="0"/>
              <a:t>L’exemple des décrocheurs</a:t>
            </a:r>
          </a:p>
        </p:txBody>
      </p:sp>
      <p:sp>
        <p:nvSpPr>
          <p:cNvPr id="3" name="Sous-titre 2">
            <a:extLst>
              <a:ext uri="{FF2B5EF4-FFF2-40B4-BE49-F238E27FC236}">
                <a16:creationId xmlns:a16="http://schemas.microsoft.com/office/drawing/2014/main" id="{7BD3AB11-4BD5-8549-B5B1-16A409BF4B93}"/>
              </a:ext>
            </a:extLst>
          </p:cNvPr>
          <p:cNvSpPr>
            <a:spLocks noGrp="1"/>
          </p:cNvSpPr>
          <p:nvPr>
            <p:ph type="subTitle" idx="1"/>
          </p:nvPr>
        </p:nvSpPr>
        <p:spPr/>
        <p:txBody>
          <a:bodyPr>
            <a:normAutofit lnSpcReduction="10000"/>
          </a:bodyPr>
          <a:lstStyle/>
          <a:p>
            <a:r>
              <a:rPr lang="fr-FR" dirty="0"/>
              <a:t>M-A. Hermitte</a:t>
            </a:r>
          </a:p>
          <a:p>
            <a:r>
              <a:rPr lang="fr-FR" dirty="0"/>
              <a:t>Sciences – Sociétés – Démocratie</a:t>
            </a:r>
          </a:p>
          <a:p>
            <a:r>
              <a:rPr lang="fr-FR" dirty="0"/>
              <a:t>23 mars 2021</a:t>
            </a:r>
          </a:p>
        </p:txBody>
      </p:sp>
    </p:spTree>
    <p:extLst>
      <p:ext uri="{BB962C8B-B14F-4D97-AF65-F5344CB8AC3E}">
        <p14:creationId xmlns:p14="http://schemas.microsoft.com/office/powerpoint/2010/main" val="595010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2A2E66-59DD-9C4A-903C-8EB3B9790686}"/>
              </a:ext>
            </a:extLst>
          </p:cNvPr>
          <p:cNvSpPr>
            <a:spLocks noGrp="1"/>
          </p:cNvSpPr>
          <p:nvPr>
            <p:ph type="title"/>
          </p:nvPr>
        </p:nvSpPr>
        <p:spPr>
          <a:xfrm>
            <a:off x="2592925" y="478971"/>
            <a:ext cx="8911687" cy="621167"/>
          </a:xfrm>
        </p:spPr>
        <p:txBody>
          <a:bodyPr>
            <a:noAutofit/>
          </a:bodyPr>
          <a:lstStyle/>
          <a:p>
            <a:r>
              <a:rPr lang="fr-FR" sz="2800" dirty="0"/>
              <a:t>Le cas des décrocheurs en contexte</a:t>
            </a:r>
          </a:p>
        </p:txBody>
      </p:sp>
      <p:sp>
        <p:nvSpPr>
          <p:cNvPr id="3" name="Espace réservé du contenu 2">
            <a:extLst>
              <a:ext uri="{FF2B5EF4-FFF2-40B4-BE49-F238E27FC236}">
                <a16:creationId xmlns:a16="http://schemas.microsoft.com/office/drawing/2014/main" id="{F2B9BDD4-AB53-F846-B11F-03C950C34D76}"/>
              </a:ext>
            </a:extLst>
          </p:cNvPr>
          <p:cNvSpPr>
            <a:spLocks noGrp="1"/>
          </p:cNvSpPr>
          <p:nvPr>
            <p:ph idx="1"/>
          </p:nvPr>
        </p:nvSpPr>
        <p:spPr>
          <a:xfrm>
            <a:off x="2589212" y="1100138"/>
            <a:ext cx="8915400" cy="5414962"/>
          </a:xfrm>
        </p:spPr>
        <p:txBody>
          <a:bodyPr>
            <a:noAutofit/>
          </a:bodyPr>
          <a:lstStyle/>
          <a:p>
            <a:r>
              <a:rPr lang="fr-FR" dirty="0"/>
              <a:t>Le contexte : </a:t>
            </a:r>
          </a:p>
          <a:p>
            <a:pPr lvl="1"/>
            <a:r>
              <a:rPr lang="fr-FR" sz="1800" dirty="0"/>
              <a:t>Une attention générale à la « judiciarisation des combats »</a:t>
            </a:r>
          </a:p>
          <a:p>
            <a:pPr lvl="2"/>
            <a:r>
              <a:rPr lang="fr-FR" sz="1800" b="1" dirty="0"/>
              <a:t>Libération </a:t>
            </a:r>
            <a:r>
              <a:rPr lang="fr-FR" sz="1800" dirty="0"/>
              <a:t>du 25 et 28 01 2021 « Le cours mondial des actions en justice en hausse »  et entretien avec Fabien Raynaud : multiplication des normes juridiques à contester ou à invoquer</a:t>
            </a:r>
          </a:p>
          <a:p>
            <a:pPr lvl="2"/>
            <a:r>
              <a:rPr lang="fr-FR" sz="1800" b="1" dirty="0"/>
              <a:t>S. Foucart</a:t>
            </a:r>
            <a:r>
              <a:rPr lang="fr-FR" sz="1800" dirty="0"/>
              <a:t>,16 décembre 2020  Le Monde, « </a:t>
            </a:r>
            <a:r>
              <a:rPr lang="fr-FR" sz="1800" dirty="0">
                <a:solidFill>
                  <a:schemeClr val="tx1"/>
                </a:solidFill>
              </a:rPr>
              <a:t>Seule la justice est susceptible de permettre aux statistiques de s’incarner »</a:t>
            </a:r>
          </a:p>
          <a:p>
            <a:pPr lvl="1"/>
            <a:r>
              <a:rPr lang="fr-FR" sz="1800" dirty="0">
                <a:solidFill>
                  <a:schemeClr val="tx1"/>
                </a:solidFill>
              </a:rPr>
              <a:t>Le site Les décrocheurs </a:t>
            </a:r>
          </a:p>
          <a:p>
            <a:pPr lvl="1"/>
            <a:r>
              <a:rPr lang="fr-FR" sz="1800" dirty="0">
                <a:solidFill>
                  <a:schemeClr val="tx1"/>
                </a:solidFill>
              </a:rPr>
              <a:t>Mais l’inquiétude de certains milieux, cf. Mission d’information A Nat 27 01 2021 (</a:t>
            </a:r>
            <a:r>
              <a:rPr lang="fr-FR" sz="1800" dirty="0" err="1">
                <a:solidFill>
                  <a:schemeClr val="tx1"/>
                </a:solidFill>
              </a:rPr>
              <a:t>agribashing</a:t>
            </a:r>
            <a:r>
              <a:rPr lang="fr-FR" sz="1800" dirty="0">
                <a:solidFill>
                  <a:schemeClr val="tx1"/>
                </a:solidFill>
              </a:rPr>
              <a:t>, chasse)</a:t>
            </a:r>
          </a:p>
          <a:p>
            <a:pPr lvl="2"/>
            <a:r>
              <a:rPr lang="fr-FR" sz="1800" dirty="0">
                <a:solidFill>
                  <a:schemeClr val="tx1"/>
                </a:solidFill>
              </a:rPr>
              <a:t>Couverts par liberté d’expression et protection des lanceurs d’alerte</a:t>
            </a:r>
            <a:endParaRPr lang="fr-FR" sz="1800" dirty="0"/>
          </a:p>
          <a:p>
            <a:pPr lvl="2"/>
            <a:r>
              <a:rPr lang="fr-FR" sz="1800" dirty="0"/>
              <a:t>Liberté d’expression </a:t>
            </a:r>
          </a:p>
          <a:p>
            <a:pPr lvl="3"/>
            <a:r>
              <a:rPr lang="fr-FR" sz="1800" dirty="0"/>
              <a:t>Cour de </a:t>
            </a:r>
            <a:r>
              <a:rPr lang="fr-FR" sz="1800" dirty="0" err="1"/>
              <a:t>cass</a:t>
            </a:r>
            <a:r>
              <a:rPr lang="fr-FR" sz="1800" dirty="0"/>
              <a:t> – </a:t>
            </a:r>
            <a:r>
              <a:rPr lang="fr-FR" sz="1800" dirty="0" err="1"/>
              <a:t>journalste</a:t>
            </a:r>
            <a:r>
              <a:rPr lang="fr-FR" sz="1800" dirty="0"/>
              <a:t> escroquerie et </a:t>
            </a:r>
            <a:r>
              <a:rPr lang="fr-FR" sz="1800" dirty="0" err="1"/>
              <a:t>Femen</a:t>
            </a:r>
            <a:endParaRPr lang="fr-FR" sz="1800" dirty="0"/>
          </a:p>
          <a:p>
            <a:pPr lvl="3"/>
            <a:r>
              <a:rPr lang="fr-FR" sz="1800" dirty="0"/>
              <a:t>CEDH – appel au boycott </a:t>
            </a:r>
            <a:r>
              <a:rPr lang="fr-FR" sz="1800" dirty="0" err="1"/>
              <a:t>Israel</a:t>
            </a:r>
            <a:endParaRPr lang="fr-FR" sz="1800" dirty="0"/>
          </a:p>
          <a:p>
            <a:pPr lvl="2"/>
            <a:r>
              <a:rPr lang="fr-FR" sz="1800" dirty="0"/>
              <a:t>LA</a:t>
            </a:r>
          </a:p>
        </p:txBody>
      </p:sp>
    </p:spTree>
    <p:extLst>
      <p:ext uri="{BB962C8B-B14F-4D97-AF65-F5344CB8AC3E}">
        <p14:creationId xmlns:p14="http://schemas.microsoft.com/office/powerpoint/2010/main" val="1631606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722DD9-DAF6-C647-93A0-761E3B49CFD2}"/>
              </a:ext>
            </a:extLst>
          </p:cNvPr>
          <p:cNvSpPr>
            <a:spLocks noGrp="1"/>
          </p:cNvSpPr>
          <p:nvPr>
            <p:ph type="title"/>
          </p:nvPr>
        </p:nvSpPr>
        <p:spPr>
          <a:xfrm>
            <a:off x="2592925" y="624110"/>
            <a:ext cx="8911687" cy="45719"/>
          </a:xfrm>
        </p:spPr>
        <p:txBody>
          <a:bodyPr>
            <a:normAutofit fontScale="90000"/>
          </a:bodyPr>
          <a:lstStyle/>
          <a:p>
            <a:endParaRPr lang="fr-FR" dirty="0"/>
          </a:p>
        </p:txBody>
      </p:sp>
      <p:sp>
        <p:nvSpPr>
          <p:cNvPr id="3" name="Espace réservé du contenu 2">
            <a:extLst>
              <a:ext uri="{FF2B5EF4-FFF2-40B4-BE49-F238E27FC236}">
                <a16:creationId xmlns:a16="http://schemas.microsoft.com/office/drawing/2014/main" id="{C0C4E683-7A85-E346-BCD2-7DD0DE7E2F3A}"/>
              </a:ext>
            </a:extLst>
          </p:cNvPr>
          <p:cNvSpPr>
            <a:spLocks noGrp="1"/>
          </p:cNvSpPr>
          <p:nvPr>
            <p:ph idx="1"/>
          </p:nvPr>
        </p:nvSpPr>
        <p:spPr>
          <a:xfrm>
            <a:off x="2589212" y="877824"/>
            <a:ext cx="8915400" cy="5033398"/>
          </a:xfrm>
        </p:spPr>
        <p:txBody>
          <a:bodyPr>
            <a:normAutofit/>
          </a:bodyPr>
          <a:lstStyle/>
          <a:p>
            <a:r>
              <a:rPr lang="fr-FR" sz="3200" dirty="0"/>
              <a:t>La question pourrait être</a:t>
            </a:r>
          </a:p>
          <a:p>
            <a:r>
              <a:rPr lang="fr-FR" sz="3200" dirty="0"/>
              <a:t>Y a-t-il une voie pour des actions illégales qui ne fassent pas l’objet d’une sanction pénale ?</a:t>
            </a:r>
          </a:p>
        </p:txBody>
      </p:sp>
    </p:spTree>
    <p:extLst>
      <p:ext uri="{BB962C8B-B14F-4D97-AF65-F5344CB8AC3E}">
        <p14:creationId xmlns:p14="http://schemas.microsoft.com/office/powerpoint/2010/main" val="1515819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876D58-FAFC-A240-B637-F88112E762A4}"/>
              </a:ext>
            </a:extLst>
          </p:cNvPr>
          <p:cNvSpPr>
            <a:spLocks noGrp="1"/>
          </p:cNvSpPr>
          <p:nvPr>
            <p:ph type="title"/>
          </p:nvPr>
        </p:nvSpPr>
        <p:spPr>
          <a:xfrm>
            <a:off x="2592925" y="157163"/>
            <a:ext cx="8911687" cy="789615"/>
          </a:xfrm>
        </p:spPr>
        <p:txBody>
          <a:bodyPr>
            <a:normAutofit fontScale="90000"/>
          </a:bodyPr>
          <a:lstStyle/>
          <a:p>
            <a:r>
              <a:rPr lang="fr-FR" sz="2400" b="1" dirty="0">
                <a:solidFill>
                  <a:schemeClr val="tx1"/>
                </a:solidFill>
              </a:rPr>
              <a:t>Le modèle Lyon </a:t>
            </a:r>
            <a:r>
              <a:rPr lang="fr-FR" sz="2400" dirty="0"/>
              <a:t>: un état de nécessité non dit mais peu crédible – des idées périphériques intéressantes</a:t>
            </a:r>
          </a:p>
        </p:txBody>
      </p:sp>
      <p:sp>
        <p:nvSpPr>
          <p:cNvPr id="3" name="Espace réservé du contenu 2">
            <a:extLst>
              <a:ext uri="{FF2B5EF4-FFF2-40B4-BE49-F238E27FC236}">
                <a16:creationId xmlns:a16="http://schemas.microsoft.com/office/drawing/2014/main" id="{B02B3321-5393-3C46-A6DE-DD6705DE9ACC}"/>
              </a:ext>
            </a:extLst>
          </p:cNvPr>
          <p:cNvSpPr>
            <a:spLocks noGrp="1"/>
          </p:cNvSpPr>
          <p:nvPr>
            <p:ph idx="1"/>
          </p:nvPr>
        </p:nvSpPr>
        <p:spPr>
          <a:xfrm>
            <a:off x="2589212" y="946778"/>
            <a:ext cx="8915400" cy="4964444"/>
          </a:xfrm>
        </p:spPr>
        <p:txBody>
          <a:bodyPr>
            <a:normAutofit fontScale="92500" lnSpcReduction="10000"/>
          </a:bodyPr>
          <a:lstStyle/>
          <a:p>
            <a:r>
              <a:rPr lang="fr-FR" dirty="0"/>
              <a:t>Fanny et Pierre (+10), 21 </a:t>
            </a:r>
            <a:r>
              <a:rPr lang="fr-FR" dirty="0" err="1"/>
              <a:t>fev</a:t>
            </a:r>
            <a:r>
              <a:rPr lang="fr-FR" dirty="0"/>
              <a:t>. 2019 10h, télévision, Assoc non violente COP 21, repartis avec portrait avant police (retrouvés twitter, </a:t>
            </a:r>
            <a:r>
              <a:rPr lang="fr-FR" dirty="0" err="1"/>
              <a:t>facebook</a:t>
            </a:r>
            <a:r>
              <a:rPr lang="fr-FR" dirty="0"/>
              <a:t>, ne nient pas)</a:t>
            </a:r>
          </a:p>
          <a:p>
            <a:r>
              <a:rPr lang="fr-FR" dirty="0"/>
              <a:t>Plainte vol en réunion - Soustraction frauduleuse du portrait au préjudice de la mairie de Lyon 2 Vs « action symbolique »</a:t>
            </a:r>
          </a:p>
          <a:p>
            <a:pPr lvl="1"/>
            <a:r>
              <a:rPr lang="fr-FR" dirty="0"/>
              <a:t>Objet du vol, forte valeur symbolique, prévenus « endurcis »</a:t>
            </a:r>
          </a:p>
          <a:p>
            <a:pPr lvl="1"/>
            <a:r>
              <a:rPr lang="fr-FR" dirty="0"/>
              <a:t>F&amp;P usage des voies légales et avertissements sc insuffisants </a:t>
            </a:r>
            <a:r>
              <a:rPr lang="fr-FR" dirty="0">
                <a:sym typeface="Wingdings" pitchFamily="2" charset="2"/>
              </a:rPr>
              <a:t> sensibilisation de la population  état de nécessité légitimant un acte délictueux proportionné</a:t>
            </a:r>
          </a:p>
          <a:p>
            <a:r>
              <a:rPr lang="fr-FR" dirty="0">
                <a:sym typeface="Wingdings" pitchFamily="2" charset="2"/>
              </a:rPr>
              <a:t>Or pour état de nécessité, il faut un lien entre acte délictueux et la cause (</a:t>
            </a:r>
            <a:r>
              <a:rPr lang="fr-FR" dirty="0" err="1">
                <a:sym typeface="Wingdings" pitchFamily="2" charset="2"/>
              </a:rPr>
              <a:t>CAppel</a:t>
            </a:r>
            <a:r>
              <a:rPr lang="fr-FR" dirty="0">
                <a:sym typeface="Wingdings" pitchFamily="2" charset="2"/>
              </a:rPr>
              <a:t>)</a:t>
            </a:r>
          </a:p>
          <a:p>
            <a:r>
              <a:rPr lang="fr-FR" b="1" dirty="0">
                <a:solidFill>
                  <a:schemeClr val="accent1"/>
                </a:solidFill>
                <a:sym typeface="Wingdings" pitchFamily="2" charset="2"/>
              </a:rPr>
              <a:t>« TOUTEFOIS » dérèglement clim « fait constant », « avenir de l’humanité », dont les plus pauvres, conflits violents entre les peuples, faune, flore. Objectifs ne sont pas atteints – budget carbone</a:t>
            </a:r>
          </a:p>
          <a:p>
            <a:r>
              <a:rPr lang="fr-FR" b="1" dirty="0">
                <a:solidFill>
                  <a:schemeClr val="accent1"/>
                </a:solidFill>
                <a:sym typeface="Wingdings" pitchFamily="2" charset="2"/>
              </a:rPr>
              <a:t>Le mode d’expression des citoyens ne peut se réduire aux échéances électorales  inventer d’autres formes de participation dans le cadre d’un devoir de vigilance critique</a:t>
            </a:r>
          </a:p>
          <a:p>
            <a:r>
              <a:rPr lang="fr-FR" b="1" dirty="0">
                <a:solidFill>
                  <a:schemeClr val="accent1"/>
                </a:solidFill>
                <a:sym typeface="Wingdings" pitchFamily="2" charset="2"/>
              </a:rPr>
              <a:t>Citoyens particulièrement investis – substitut au dialogue impraticable (CCC)</a:t>
            </a:r>
            <a:endParaRPr lang="fr-FR" b="1" dirty="0">
              <a:solidFill>
                <a:schemeClr val="accent1"/>
              </a:solidFill>
            </a:endParaRPr>
          </a:p>
        </p:txBody>
      </p:sp>
    </p:spTree>
    <p:extLst>
      <p:ext uri="{BB962C8B-B14F-4D97-AF65-F5344CB8AC3E}">
        <p14:creationId xmlns:p14="http://schemas.microsoft.com/office/powerpoint/2010/main" val="1541368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8EF705-E4A8-3049-9FA1-316968FC279B}"/>
              </a:ext>
            </a:extLst>
          </p:cNvPr>
          <p:cNvSpPr>
            <a:spLocks noGrp="1"/>
          </p:cNvSpPr>
          <p:nvPr>
            <p:ph type="title"/>
          </p:nvPr>
        </p:nvSpPr>
        <p:spPr>
          <a:xfrm>
            <a:off x="2592925" y="624110"/>
            <a:ext cx="8911687" cy="618903"/>
          </a:xfrm>
        </p:spPr>
        <p:txBody>
          <a:bodyPr>
            <a:normAutofit fontScale="90000"/>
          </a:bodyPr>
          <a:lstStyle/>
          <a:p>
            <a:r>
              <a:rPr lang="fr-FR" dirty="0"/>
              <a:t>Les témoins</a:t>
            </a:r>
          </a:p>
        </p:txBody>
      </p:sp>
      <p:sp>
        <p:nvSpPr>
          <p:cNvPr id="3" name="Espace réservé du contenu 2">
            <a:extLst>
              <a:ext uri="{FF2B5EF4-FFF2-40B4-BE49-F238E27FC236}">
                <a16:creationId xmlns:a16="http://schemas.microsoft.com/office/drawing/2014/main" id="{78FECD27-C89F-ED47-BD61-012D4EBE75FD}"/>
              </a:ext>
            </a:extLst>
          </p:cNvPr>
          <p:cNvSpPr>
            <a:spLocks noGrp="1"/>
          </p:cNvSpPr>
          <p:nvPr>
            <p:ph idx="1"/>
          </p:nvPr>
        </p:nvSpPr>
        <p:spPr>
          <a:xfrm>
            <a:off x="2589212" y="1243013"/>
            <a:ext cx="8915400" cy="4668209"/>
          </a:xfrm>
        </p:spPr>
        <p:txBody>
          <a:bodyPr>
            <a:noAutofit/>
          </a:bodyPr>
          <a:lstStyle/>
          <a:p>
            <a:r>
              <a:rPr lang="fr-FR" sz="2400" dirty="0"/>
              <a:t>Cécile </a:t>
            </a:r>
            <a:r>
              <a:rPr lang="fr-FR" sz="2400" dirty="0" err="1"/>
              <a:t>Duflot</a:t>
            </a:r>
            <a:r>
              <a:rPr lang="fr-FR" sz="2400" dirty="0"/>
              <a:t>, ancien ministre</a:t>
            </a:r>
          </a:p>
          <a:p>
            <a:pPr lvl="1"/>
            <a:r>
              <a:rPr lang="fr-FR" sz="2000" dirty="0"/>
              <a:t>L’accord de Paris pas respecté par manque de volonté politique, d’ailleurs actions diverses CE recours en carence</a:t>
            </a:r>
          </a:p>
          <a:p>
            <a:r>
              <a:rPr lang="fr-FR" sz="2400" dirty="0"/>
              <a:t>Wolfgang Cramer, écologie globale</a:t>
            </a:r>
          </a:p>
          <a:p>
            <a:pPr lvl="1"/>
            <a:r>
              <a:rPr lang="fr-FR" sz="2000" dirty="0"/>
              <a:t>Nécessité d’un changement rapide de civilisation</a:t>
            </a:r>
          </a:p>
          <a:p>
            <a:r>
              <a:rPr lang="fr-FR" sz="2400" dirty="0"/>
              <a:t>Finalité des témoignages : démontrer que l’usage des voies légales et les avertissements scientifiques, insuffisants pour sensibiliser la population, </a:t>
            </a:r>
          </a:p>
          <a:p>
            <a:pPr lvl="1"/>
            <a:r>
              <a:rPr lang="fr-FR" sz="2400" dirty="0"/>
              <a:t>Autres formes d’action doivent donc relever d’un état de nécessité légitimant un acte délictueux proportionné au danger</a:t>
            </a:r>
          </a:p>
        </p:txBody>
      </p:sp>
    </p:spTree>
    <p:extLst>
      <p:ext uri="{BB962C8B-B14F-4D97-AF65-F5344CB8AC3E}">
        <p14:creationId xmlns:p14="http://schemas.microsoft.com/office/powerpoint/2010/main" val="1020026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890EB2-DA53-EE4D-8746-A2CEECF82ED4}"/>
              </a:ext>
            </a:extLst>
          </p:cNvPr>
          <p:cNvSpPr>
            <a:spLocks noGrp="1"/>
          </p:cNvSpPr>
          <p:nvPr>
            <p:ph type="title"/>
          </p:nvPr>
        </p:nvSpPr>
        <p:spPr>
          <a:xfrm>
            <a:off x="2592925" y="200025"/>
            <a:ext cx="8911687" cy="746753"/>
          </a:xfrm>
        </p:spPr>
        <p:txBody>
          <a:bodyPr>
            <a:normAutofit fontScale="90000"/>
          </a:bodyPr>
          <a:lstStyle/>
          <a:p>
            <a:r>
              <a:rPr lang="fr-FR" sz="2400" b="1" dirty="0"/>
              <a:t>Le modèle Strasbourg </a:t>
            </a:r>
            <a:r>
              <a:rPr lang="fr-FR" sz="2400" dirty="0"/>
              <a:t>: liberté d’expression sans appel à la violence dans le cadre d’un débat politique important</a:t>
            </a:r>
          </a:p>
        </p:txBody>
      </p:sp>
      <p:sp>
        <p:nvSpPr>
          <p:cNvPr id="3" name="Espace réservé du contenu 2">
            <a:extLst>
              <a:ext uri="{FF2B5EF4-FFF2-40B4-BE49-F238E27FC236}">
                <a16:creationId xmlns:a16="http://schemas.microsoft.com/office/drawing/2014/main" id="{BB1EFE4C-815B-4540-ACF2-27A457F81EE5}"/>
              </a:ext>
            </a:extLst>
          </p:cNvPr>
          <p:cNvSpPr>
            <a:spLocks noGrp="1"/>
          </p:cNvSpPr>
          <p:nvPr>
            <p:ph idx="1"/>
          </p:nvPr>
        </p:nvSpPr>
        <p:spPr>
          <a:xfrm>
            <a:off x="2589212" y="946778"/>
            <a:ext cx="8915400" cy="4964444"/>
          </a:xfrm>
        </p:spPr>
        <p:txBody>
          <a:bodyPr>
            <a:normAutofit lnSpcReduction="10000"/>
          </a:bodyPr>
          <a:lstStyle/>
          <a:p>
            <a:r>
              <a:rPr lang="fr-FR" b="1" dirty="0"/>
              <a:t>Christine et Charles </a:t>
            </a:r>
            <a:r>
              <a:rPr lang="fr-FR" dirty="0"/>
              <a:t>– Vol en réunion (10 en gilets jaunes) mairie de Lingolsheim le 29 07 2019 soustraction frauduleuse </a:t>
            </a:r>
            <a:r>
              <a:rPr lang="fr-FR" b="1" dirty="0">
                <a:solidFill>
                  <a:schemeClr val="accent1"/>
                </a:solidFill>
              </a:rPr>
              <a:t>sans violence </a:t>
            </a:r>
            <a:r>
              <a:rPr lang="fr-FR" dirty="0"/>
              <a:t>du portrait, </a:t>
            </a:r>
            <a:r>
              <a:rPr lang="fr-FR" b="1" dirty="0">
                <a:solidFill>
                  <a:schemeClr val="accent1"/>
                </a:solidFill>
              </a:rPr>
              <a:t>opération filmée et dépôt de tract </a:t>
            </a:r>
            <a:r>
              <a:rPr lang="fr-FR" dirty="0"/>
              <a:t>– avec promesse de ramener le portrait quand action du pdt engagée. </a:t>
            </a:r>
            <a:r>
              <a:rPr lang="fr-FR" b="1" dirty="0" err="1"/>
              <a:t>Cpresse</a:t>
            </a:r>
            <a:r>
              <a:rPr lang="fr-FR" dirty="0"/>
              <a:t> « acte de désobéissance civile face à l’inaction du gvt. » Mur laissé vide, absence de </a:t>
            </a:r>
            <a:r>
              <a:rPr lang="fr-FR" dirty="0" err="1"/>
              <a:t>pol</a:t>
            </a:r>
            <a:r>
              <a:rPr lang="fr-FR" dirty="0"/>
              <a:t> gvt, </a:t>
            </a:r>
            <a:r>
              <a:rPr lang="fr-FR" dirty="0" err="1"/>
              <a:t>prop</a:t>
            </a:r>
            <a:r>
              <a:rPr lang="fr-FR" dirty="0"/>
              <a:t> de restitution après le sommet de Biarritz</a:t>
            </a:r>
          </a:p>
          <a:p>
            <a:r>
              <a:rPr lang="fr-FR" dirty="0"/>
              <a:t>Min. pb demande confirmation de l’ord. Pénale à 300 E. </a:t>
            </a:r>
          </a:p>
          <a:p>
            <a:pPr lvl="1"/>
            <a:r>
              <a:rPr lang="fr-FR" dirty="0" err="1"/>
              <a:t>Trib</a:t>
            </a:r>
            <a:r>
              <a:rPr lang="fr-FR" dirty="0"/>
              <a:t> : c’est bien une infraction de vol en réunion</a:t>
            </a:r>
          </a:p>
          <a:p>
            <a:pPr lvl="1"/>
            <a:r>
              <a:rPr lang="fr-FR" dirty="0"/>
              <a:t>Christine et Charles </a:t>
            </a:r>
            <a:r>
              <a:rPr lang="fr-FR" dirty="0">
                <a:sym typeface="Wingdings" pitchFamily="2" charset="2"/>
              </a:rPr>
              <a:t> </a:t>
            </a:r>
            <a:r>
              <a:rPr lang="fr-FR" dirty="0"/>
              <a:t>Relaxe car action a un mobile légitime et l’exercice de poursuites pénales est une « ingérence disproportionnée dans l’exercice de la liberté d’expression (</a:t>
            </a:r>
            <a:r>
              <a:rPr lang="fr-FR" b="1" dirty="0">
                <a:solidFill>
                  <a:schemeClr val="accent1"/>
                </a:solidFill>
              </a:rPr>
              <a:t>art. 10 CEDH</a:t>
            </a:r>
            <a:r>
              <a:rPr lang="fr-FR" dirty="0"/>
              <a:t>)</a:t>
            </a:r>
          </a:p>
          <a:p>
            <a:r>
              <a:rPr lang="fr-FR" b="1" dirty="0">
                <a:solidFill>
                  <a:schemeClr val="accent1"/>
                </a:solidFill>
              </a:rPr>
              <a:t>Art. 10</a:t>
            </a:r>
            <a:r>
              <a:rPr lang="fr-FR" dirty="0"/>
              <a:t> liberté </a:t>
            </a:r>
            <a:r>
              <a:rPr lang="fr-FR" b="1" dirty="0"/>
              <a:t>invocable</a:t>
            </a:r>
            <a:r>
              <a:rPr lang="fr-FR" dirty="0"/>
              <a:t> directement et </a:t>
            </a:r>
            <a:r>
              <a:rPr lang="fr-FR" b="1" dirty="0"/>
              <a:t>prévaut</a:t>
            </a:r>
            <a:r>
              <a:rPr lang="fr-FR" dirty="0"/>
              <a:t> sur d interne. Joue non seulement pour ce qui est accueilli avec faveur mais </a:t>
            </a:r>
            <a:r>
              <a:rPr lang="fr-FR" b="1" dirty="0">
                <a:solidFill>
                  <a:schemeClr val="accent1"/>
                </a:solidFill>
              </a:rPr>
              <a:t>pour ce qui heurte, choque ou inquiète.</a:t>
            </a:r>
            <a:r>
              <a:rPr lang="fr-FR" dirty="0"/>
              <a:t> Cela vaut pour la substance des idées </a:t>
            </a:r>
            <a:r>
              <a:rPr lang="fr-FR" b="1" dirty="0"/>
              <a:t>et pour leur mode d’expression</a:t>
            </a:r>
            <a:r>
              <a:rPr lang="fr-FR" dirty="0"/>
              <a:t>, y compris pour des actes susceptibles de qualification </a:t>
            </a:r>
            <a:r>
              <a:rPr lang="fr-FR" b="1" dirty="0"/>
              <a:t>pénale</a:t>
            </a:r>
            <a:r>
              <a:rPr lang="fr-FR" dirty="0"/>
              <a:t>, dès lors que cela s’inscrit dans  dans une protestation politique</a:t>
            </a:r>
          </a:p>
          <a:p>
            <a:pPr lvl="1"/>
            <a:r>
              <a:rPr lang="fr-FR" sz="1800" b="1" dirty="0">
                <a:solidFill>
                  <a:schemeClr val="accent1"/>
                </a:solidFill>
              </a:rPr>
              <a:t>Ingérence disproportionnée </a:t>
            </a:r>
            <a:r>
              <a:rPr lang="fr-FR" b="1" dirty="0">
                <a:solidFill>
                  <a:schemeClr val="accent1"/>
                </a:solidFill>
              </a:rPr>
              <a:t>?</a:t>
            </a:r>
          </a:p>
        </p:txBody>
      </p:sp>
    </p:spTree>
    <p:extLst>
      <p:ext uri="{BB962C8B-B14F-4D97-AF65-F5344CB8AC3E}">
        <p14:creationId xmlns:p14="http://schemas.microsoft.com/office/powerpoint/2010/main" val="437531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AF52E3D-CFD9-A947-9ED9-861B3C517FFB}"/>
              </a:ext>
            </a:extLst>
          </p:cNvPr>
          <p:cNvSpPr>
            <a:spLocks noGrp="1"/>
          </p:cNvSpPr>
          <p:nvPr>
            <p:ph type="title"/>
          </p:nvPr>
        </p:nvSpPr>
        <p:spPr>
          <a:xfrm flipV="1">
            <a:off x="2545949" y="57184"/>
            <a:ext cx="8911687" cy="45719"/>
          </a:xfrm>
        </p:spPr>
        <p:txBody>
          <a:bodyPr>
            <a:normAutofit fontScale="90000"/>
          </a:bodyPr>
          <a:lstStyle/>
          <a:p>
            <a:endParaRPr lang="fr-FR"/>
          </a:p>
        </p:txBody>
      </p:sp>
      <p:sp>
        <p:nvSpPr>
          <p:cNvPr id="3" name="Espace réservé du contenu 2">
            <a:extLst>
              <a:ext uri="{FF2B5EF4-FFF2-40B4-BE49-F238E27FC236}">
                <a16:creationId xmlns:a16="http://schemas.microsoft.com/office/drawing/2014/main" id="{7DF53FB4-F083-6A43-BAF6-F3735FC13BDA}"/>
              </a:ext>
            </a:extLst>
          </p:cNvPr>
          <p:cNvSpPr>
            <a:spLocks noGrp="1"/>
          </p:cNvSpPr>
          <p:nvPr>
            <p:ph idx="1"/>
          </p:nvPr>
        </p:nvSpPr>
        <p:spPr>
          <a:xfrm>
            <a:off x="2589212" y="356615"/>
            <a:ext cx="8915400" cy="5554607"/>
          </a:xfrm>
        </p:spPr>
        <p:txBody>
          <a:bodyPr>
            <a:normAutofit/>
          </a:bodyPr>
          <a:lstStyle/>
          <a:p>
            <a:r>
              <a:rPr lang="fr-FR" sz="2000" dirty="0"/>
              <a:t>Christine et Charles </a:t>
            </a:r>
            <a:r>
              <a:rPr lang="fr-FR" sz="2000" dirty="0">
                <a:sym typeface="Wingdings" pitchFamily="2" charset="2"/>
              </a:rPr>
              <a:t> démarche militante inscrite dans un </a:t>
            </a:r>
            <a:r>
              <a:rPr lang="fr-FR" sz="2000" dirty="0" err="1">
                <a:sym typeface="Wingdings" pitchFamily="2" charset="2"/>
              </a:rPr>
              <a:t>mvt</a:t>
            </a:r>
            <a:r>
              <a:rPr lang="fr-FR" sz="2000" dirty="0">
                <a:sym typeface="Wingdings" pitchFamily="2" charset="2"/>
              </a:rPr>
              <a:t> </a:t>
            </a:r>
            <a:r>
              <a:rPr lang="fr-FR" sz="2000" dirty="0" err="1">
                <a:sym typeface="Wingdings" pitchFamily="2" charset="2"/>
              </a:rPr>
              <a:t>nat</a:t>
            </a:r>
            <a:r>
              <a:rPr lang="fr-FR" sz="2000" dirty="0">
                <a:sym typeface="Wingdings" pitchFamily="2" charset="2"/>
              </a:rPr>
              <a:t>  volonté de provoquer le débat public, sensibiliser  l’opinion pb (tracts, photographe, articles de presse)</a:t>
            </a:r>
          </a:p>
          <a:p>
            <a:r>
              <a:rPr lang="fr-FR" sz="2000" dirty="0">
                <a:sym typeface="Wingdings" pitchFamily="2" charset="2"/>
              </a:rPr>
              <a:t>Portraits utilisés lors du G7 « Il peut dès lors être conclu que les actes poursuivis relevaient de l’exercice de la liberté d’expression », donc contrôle de la proportionnalité de l’ingérence qui résulterait de la sanction.</a:t>
            </a:r>
          </a:p>
          <a:p>
            <a:r>
              <a:rPr lang="fr-FR" sz="2000" dirty="0">
                <a:sym typeface="Wingdings" pitchFamily="2" charset="2"/>
              </a:rPr>
              <a:t>« La jp de la CEDH ne laisse guère de place pour des restrictions à la liberté d’expression » dans le domaine politique, même si sources de polémiques et de virulence</a:t>
            </a:r>
          </a:p>
          <a:p>
            <a:r>
              <a:rPr lang="fr-FR" sz="2000" b="1" dirty="0">
                <a:solidFill>
                  <a:schemeClr val="accent1"/>
                </a:solidFill>
                <a:sym typeface="Wingdings" pitchFamily="2" charset="2"/>
              </a:rPr>
              <a:t>Sauf s’il dégénère en appel à la violence, à la haine, à l’intolérance (limites à ne pas dépasser)</a:t>
            </a:r>
          </a:p>
          <a:p>
            <a:r>
              <a:rPr lang="fr-FR" sz="2000" dirty="0">
                <a:sym typeface="Wingdings" pitchFamily="2" charset="2"/>
              </a:rPr>
              <a:t>Or ici, expression politique et militante dans le cadre d’un débat d’intérêt général. Donc la condamnation pour vol en réunion et amende, </a:t>
            </a:r>
            <a:r>
              <a:rPr lang="fr-FR" sz="2000" b="1" dirty="0">
                <a:sym typeface="Wingdings" pitchFamily="2" charset="2"/>
              </a:rPr>
              <a:t>même avec sursis</a:t>
            </a:r>
            <a:r>
              <a:rPr lang="fr-FR" sz="2000" dirty="0">
                <a:sym typeface="Wingdings" pitchFamily="2" charset="2"/>
              </a:rPr>
              <a:t>, ingérence disproportionnée</a:t>
            </a:r>
            <a:endParaRPr lang="fr-FR" sz="2000" dirty="0"/>
          </a:p>
        </p:txBody>
      </p:sp>
      <p:sp>
        <p:nvSpPr>
          <p:cNvPr id="4" name="Titre 1">
            <a:extLst>
              <a:ext uri="{FF2B5EF4-FFF2-40B4-BE49-F238E27FC236}">
                <a16:creationId xmlns:a16="http://schemas.microsoft.com/office/drawing/2014/main" id="{7ECB9D7A-191D-6D44-A000-04DC40CE6D17}"/>
              </a:ext>
            </a:extLst>
          </p:cNvPr>
          <p:cNvSpPr txBox="1">
            <a:spLocks/>
          </p:cNvSpPr>
          <p:nvPr/>
        </p:nvSpPr>
        <p:spPr>
          <a:xfrm>
            <a:off x="2592925" y="477806"/>
            <a:ext cx="8911687" cy="128089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fr-FR"/>
          </a:p>
        </p:txBody>
      </p:sp>
    </p:spTree>
    <p:extLst>
      <p:ext uri="{BB962C8B-B14F-4D97-AF65-F5344CB8AC3E}">
        <p14:creationId xmlns:p14="http://schemas.microsoft.com/office/powerpoint/2010/main" val="2143139812"/>
      </p:ext>
    </p:extLst>
  </p:cSld>
  <p:clrMapOvr>
    <a:masterClrMapping/>
  </p:clrMapOvr>
</p:sld>
</file>

<file path=ppt/theme/theme1.xml><?xml version="1.0" encoding="utf-8"?>
<a:theme xmlns:a="http://schemas.openxmlformats.org/drawingml/2006/main" name="Bri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Brin</Template>
  <TotalTime>590</TotalTime>
  <Words>1497</Words>
  <Application>Microsoft Macintosh PowerPoint</Application>
  <PresentationFormat>Grand écran</PresentationFormat>
  <Paragraphs>78</Paragraphs>
  <Slides>7</Slides>
  <Notes>3</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7</vt:i4>
      </vt:variant>
    </vt:vector>
  </HeadingPairs>
  <TitlesOfParts>
    <vt:vector size="12" baseType="lpstr">
      <vt:lpstr>Arial</vt:lpstr>
      <vt:lpstr>Calibri</vt:lpstr>
      <vt:lpstr>Century Gothic</vt:lpstr>
      <vt:lpstr>Wingdings 3</vt:lpstr>
      <vt:lpstr>Brin</vt:lpstr>
      <vt:lpstr>Illégalité – état de nécessité – liberté d’expression L’exemple des décrocheurs</vt:lpstr>
      <vt:lpstr>Le cas des décrocheurs en contexte</vt:lpstr>
      <vt:lpstr>Présentation PowerPoint</vt:lpstr>
      <vt:lpstr>Le modèle Lyon : un état de nécessité non dit mais peu crédible – des idées périphériques intéressantes</vt:lpstr>
      <vt:lpstr>Les témoins</vt:lpstr>
      <vt:lpstr>Le modèle Strasbourg : liberté d’expression sans appel à la violence dans le cadre d’un débat politique important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Militantisme légal et désobéissance L’exemple des décrocheurs</dc:title>
  <dc:creator>Microsoft Office User</dc:creator>
  <cp:lastModifiedBy>Microsoft Office User</cp:lastModifiedBy>
  <cp:revision>25</cp:revision>
  <dcterms:created xsi:type="dcterms:W3CDTF">2021-03-22T08:36:49Z</dcterms:created>
  <dcterms:modified xsi:type="dcterms:W3CDTF">2021-03-22T18:26:56Z</dcterms:modified>
</cp:coreProperties>
</file>