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9" r:id="rId4"/>
    <p:sldId id="261" r:id="rId5"/>
    <p:sldId id="260" r:id="rId6"/>
    <p:sldId id="262" r:id="rId7"/>
    <p:sldId id="263"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p:restoredTop sz="67091"/>
  </p:normalViewPr>
  <p:slideViewPr>
    <p:cSldViewPr snapToGrid="0" snapToObjects="1">
      <p:cViewPr varScale="1">
        <p:scale>
          <a:sx n="70" d="100"/>
          <a:sy n="70" d="100"/>
        </p:scale>
        <p:origin x="1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282E8-738A-E341-9202-50A43CBC9E33}" type="datetimeFigureOut">
              <a:rPr lang="fr-FR" smtClean="0"/>
              <a:t>16/03/2021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96AE0-62A1-6644-8EDD-5FCFA2F4BC43}" type="slidenum">
              <a:rPr lang="fr-FR" smtClean="0"/>
              <a:t>‹N°›</a:t>
            </a:fld>
            <a:endParaRPr lang="fr-FR"/>
          </a:p>
        </p:txBody>
      </p:sp>
    </p:spTree>
    <p:extLst>
      <p:ext uri="{BB962C8B-B14F-4D97-AF65-F5344CB8AC3E}">
        <p14:creationId xmlns:p14="http://schemas.microsoft.com/office/powerpoint/2010/main" val="3255161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file:///C:/Users/david/Documents/cours%20douai%202019/CE%2010%20juillet%202020,%20association%20les%20amis%20de%20la%20terre%20et%20autres,%20n&#176;%20428409.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droit international, une procédure de non respect entre Etats en cours de négociation, mais a été soigneusement prévue comme non accusatoire et non punitive (art. 15-2 Accord Paris)</a:t>
            </a:r>
          </a:p>
          <a:p>
            <a:r>
              <a:rPr lang="fr-FR" dirty="0"/>
              <a:t>Mais mécanisme international de Varsovie qui reviendrait, s’il voit vraiment le jour, à donner non pas des indemnisations mais des sortes de compensation par solidarité</a:t>
            </a:r>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2</a:t>
            </a:fld>
            <a:endParaRPr lang="fr-FR"/>
          </a:p>
        </p:txBody>
      </p:sp>
    </p:spTree>
    <p:extLst>
      <p:ext uri="{BB962C8B-B14F-4D97-AF65-F5344CB8AC3E}">
        <p14:creationId xmlns:p14="http://schemas.microsoft.com/office/powerpoint/2010/main" val="226840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si la séparation des pouvoirs est un rempart contre la tyrannie, elle ne doit pas empêcher tout accès au procès lorsque des droits fondamentaux protégés par la constitution sont en cause. Or les jeunes plaignants ont démontré chacun un dommage personnel et concret : prolifération d’algues, maison inondée, incendies de forêt aggravant l’asthme... Ils ont ainsi démontré le lien de causalité entre leurs dommages, la politique énergétique des Etats-Unis depuis 1751 et la part considérable de cet Etat dans le niveau mondial des émissions. Ordonner par la voie judiciaire un changement de cette politique peut réparer en partie leur préjudice. Ils ont donc droit au « </a:t>
            </a:r>
            <a:r>
              <a:rPr lang="fr-FR" sz="1200" i="1" kern="1200" dirty="0">
                <a:solidFill>
                  <a:schemeClr val="tx1"/>
                </a:solidFill>
                <a:effectLst/>
                <a:latin typeface="+mn-lt"/>
                <a:ea typeface="+mn-ea"/>
                <a:cs typeface="+mn-cs"/>
              </a:rPr>
              <a:t>due </a:t>
            </a:r>
            <a:r>
              <a:rPr lang="fr-FR" sz="1200" i="1" kern="1200" dirty="0" err="1">
                <a:solidFill>
                  <a:schemeClr val="tx1"/>
                </a:solidFill>
                <a:effectLst/>
                <a:latin typeface="+mn-lt"/>
                <a:ea typeface="+mn-ea"/>
                <a:cs typeface="+mn-cs"/>
              </a:rPr>
              <a:t>process</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 le « génie » de la constitution lui permet de s’adapter aux nouveaux besoins et il n’y a aucune difficulté à prendre en considération les générations futures, comme le faisait déjà Thomas Jefferson. La juge Aiken n’a donc « aucun doute » sur le fait que le droit à un système climatique soutenable est fondamental dans un société libre. Un climat stable est « le fondement de la société, sans quoi il n’y aurait ni civilisation ni progrès », particulièrement pour les générations futures. Sans prendre parti sur le résultat définitif, la juge soutient qu’il y a « matière à procès ».</a:t>
            </a:r>
          </a:p>
          <a:p>
            <a:endParaRPr lang="fr-FR"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juge Aiken voit dans l’incapacité du gouvernement à admettre que l’on puisse contester son action devant un tribunal une profonde « résistance au changement ». Elle regrette que les cours fédérales aient été trop souvent « prudentes » et remplies de « </a:t>
            </a:r>
            <a:r>
              <a:rPr lang="fr-FR" sz="1200" i="1" kern="1200" dirty="0" err="1">
                <a:solidFill>
                  <a:schemeClr val="tx1"/>
                </a:solidFill>
                <a:effectLst/>
                <a:latin typeface="+mn-lt"/>
                <a:ea typeface="+mn-ea"/>
                <a:cs typeface="+mn-cs"/>
              </a:rPr>
              <a:t>deference</a:t>
            </a:r>
            <a:r>
              <a:rPr lang="fr-FR" sz="1200" kern="1200" dirty="0">
                <a:solidFill>
                  <a:schemeClr val="tx1"/>
                </a:solidFill>
                <a:effectLst/>
                <a:latin typeface="+mn-lt"/>
                <a:ea typeface="+mn-ea"/>
                <a:cs typeface="+mn-cs"/>
              </a:rPr>
              <a:t> » envers les vieilles habitudes : le monde en a souffert car le système juridique n’a pas su protéger l’humanité de l’effondrement de ressources naturelles finies provoquées par la poursuite incontrôlée du profit. Ce nouveau regard sur le troisième pouvoir qui doit faire de ces questions « matière à procès », retourne comme un gant l’argument de la séparation des pouvoirs. Dans son jugement du 4 septembre 2015, le juge pakistanais cite la défense du ministre du climat, première cible de l’agriculteur </a:t>
            </a:r>
            <a:r>
              <a:rPr lang="fr-FR" sz="1200" kern="1200" dirty="0" err="1">
                <a:solidFill>
                  <a:schemeClr val="tx1"/>
                </a:solidFill>
                <a:effectLst/>
                <a:latin typeface="+mn-lt"/>
                <a:ea typeface="+mn-ea"/>
                <a:cs typeface="+mn-cs"/>
              </a:rPr>
              <a:t>Ashgar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Leghari</a:t>
            </a:r>
            <a:r>
              <a:rPr lang="fr-FR" sz="1200" kern="1200" dirty="0">
                <a:solidFill>
                  <a:schemeClr val="tx1"/>
                </a:solidFill>
                <a:effectLst/>
                <a:latin typeface="+mn-lt"/>
                <a:ea typeface="+mn-ea"/>
                <a:cs typeface="+mn-cs"/>
              </a:rPr>
              <a:t>, qui fait état de ses démarches auprès des autres ministres pour que chaque ministère participe du projet de contention des émissions de GES. Il évoque le peu de soutien des autres entités gouvernementales, et conclut qu’une période de sensibilisation est encore nécessaire. Quel ministre de l’environnement ne pourrait pas adhérer à ce propos ?</a:t>
            </a:r>
          </a:p>
          <a:p>
            <a:endParaRPr lang="fr-FR" dirty="0"/>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3</a:t>
            </a:fld>
            <a:endParaRPr lang="fr-FR"/>
          </a:p>
        </p:txBody>
      </p:sp>
    </p:spTree>
    <p:extLst>
      <p:ext uri="{BB962C8B-B14F-4D97-AF65-F5344CB8AC3E}">
        <p14:creationId xmlns:p14="http://schemas.microsoft.com/office/powerpoint/2010/main" val="242599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Si ces </a:t>
            </a:r>
            <a:r>
              <a:rPr lang="fr-FR" sz="1200" kern="1200" dirty="0" err="1">
                <a:solidFill>
                  <a:schemeClr val="tx1"/>
                </a:solidFill>
                <a:effectLst/>
                <a:latin typeface="+mn-lt"/>
                <a:ea typeface="+mn-ea"/>
                <a:cs typeface="+mn-cs"/>
              </a:rPr>
              <a:t>conséquences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concrètes</a:t>
            </a:r>
            <a:r>
              <a:rPr lang="fr-FR" sz="1200" kern="1200" dirty="0">
                <a:solidFill>
                  <a:schemeClr val="tx1"/>
                </a:solidFill>
                <a:effectLst/>
                <a:latin typeface="+mn-lt"/>
                <a:ea typeface="+mn-ea"/>
                <a:cs typeface="+mn-cs"/>
              </a:rPr>
              <a:t> du changement climatique ne sont susceptibles de </a:t>
            </a:r>
            <a:r>
              <a:rPr lang="fr-FR" sz="1200" kern="1200" dirty="0" err="1">
                <a:solidFill>
                  <a:schemeClr val="tx1"/>
                </a:solidFill>
                <a:effectLst/>
                <a:latin typeface="+mn-lt"/>
                <a:ea typeface="+mn-ea"/>
                <a:cs typeface="+mn-cs"/>
              </a:rPr>
              <a:t>déployer</a:t>
            </a:r>
            <a:r>
              <a:rPr lang="fr-FR" sz="1200" kern="1200" dirty="0">
                <a:solidFill>
                  <a:schemeClr val="tx1"/>
                </a:solidFill>
                <a:effectLst/>
                <a:latin typeface="+mn-lt"/>
                <a:ea typeface="+mn-ea"/>
                <a:cs typeface="+mn-cs"/>
              </a:rPr>
              <a:t> tous leurs effets sur le territoire de la commune qu'à l'horizon 2030 ou 2040, leur </a:t>
            </a:r>
            <a:r>
              <a:rPr lang="fr-FR" sz="1200" kern="1200" dirty="0" err="1">
                <a:solidFill>
                  <a:schemeClr val="tx1"/>
                </a:solidFill>
                <a:effectLst/>
                <a:latin typeface="+mn-lt"/>
                <a:ea typeface="+mn-ea"/>
                <a:cs typeface="+mn-cs"/>
              </a:rPr>
              <a:t>caractère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inéluctable</a:t>
            </a:r>
            <a:r>
              <a:rPr lang="fr-FR" sz="1200" kern="1200" dirty="0">
                <a:solidFill>
                  <a:schemeClr val="tx1"/>
                </a:solidFill>
                <a:effectLst/>
                <a:latin typeface="+mn-lt"/>
                <a:ea typeface="+mn-ea"/>
                <a:cs typeface="+mn-cs"/>
              </a:rPr>
              <a:t>, en l'absence de mesures efficaces prises rapidement pour en </a:t>
            </a:r>
            <a:r>
              <a:rPr lang="fr-FR" sz="1200" kern="1200" dirty="0" err="1">
                <a:solidFill>
                  <a:schemeClr val="tx1"/>
                </a:solidFill>
                <a:effectLst/>
                <a:latin typeface="+mn-lt"/>
                <a:ea typeface="+mn-ea"/>
                <a:cs typeface="+mn-cs"/>
              </a:rPr>
              <a:t>prévenir</a:t>
            </a:r>
            <a:r>
              <a:rPr lang="fr-FR" sz="1200" kern="1200" dirty="0">
                <a:solidFill>
                  <a:schemeClr val="tx1"/>
                </a:solidFill>
                <a:effectLst/>
                <a:latin typeface="+mn-lt"/>
                <a:ea typeface="+mn-ea"/>
                <a:cs typeface="+mn-cs"/>
              </a:rPr>
              <a:t> les causes et eu </a:t>
            </a:r>
            <a:r>
              <a:rPr lang="fr-FR" sz="1200" kern="1200" dirty="0" err="1">
                <a:solidFill>
                  <a:schemeClr val="tx1"/>
                </a:solidFill>
                <a:effectLst/>
                <a:latin typeface="+mn-lt"/>
                <a:ea typeface="+mn-ea"/>
                <a:cs typeface="+mn-cs"/>
              </a:rPr>
              <a:t>égard</a:t>
            </a:r>
            <a:r>
              <a:rPr lang="fr-FR" sz="1200" kern="1200" dirty="0">
                <a:solidFill>
                  <a:schemeClr val="tx1"/>
                </a:solidFill>
                <a:effectLst/>
                <a:latin typeface="+mn-lt"/>
                <a:ea typeface="+mn-ea"/>
                <a:cs typeface="+mn-cs"/>
              </a:rPr>
              <a:t> à l'horizon d'action des politiques publiques en la </a:t>
            </a:r>
            <a:r>
              <a:rPr lang="fr-FR" sz="1200" kern="1200" dirty="0" err="1">
                <a:solidFill>
                  <a:schemeClr val="tx1"/>
                </a:solidFill>
                <a:effectLst/>
                <a:latin typeface="+mn-lt"/>
                <a:ea typeface="+mn-ea"/>
                <a:cs typeface="+mn-cs"/>
              </a:rPr>
              <a:t>matière</a:t>
            </a:r>
            <a:r>
              <a:rPr lang="fr-FR" sz="1200" kern="1200" dirty="0">
                <a:solidFill>
                  <a:schemeClr val="tx1"/>
                </a:solidFill>
                <a:effectLst/>
                <a:latin typeface="+mn-lt"/>
                <a:ea typeface="+mn-ea"/>
                <a:cs typeface="+mn-cs"/>
              </a:rPr>
              <a:t>, est de nature à justifier la </a:t>
            </a:r>
            <a:r>
              <a:rPr lang="fr-FR" sz="1200" kern="1200" dirty="0" err="1">
                <a:solidFill>
                  <a:schemeClr val="tx1"/>
                </a:solidFill>
                <a:effectLst/>
                <a:latin typeface="+mn-lt"/>
                <a:ea typeface="+mn-ea"/>
                <a:cs typeface="+mn-cs"/>
              </a:rPr>
              <a:t>nécessite</a:t>
            </a:r>
            <a:r>
              <a:rPr lang="fr-FR" sz="1200" kern="1200" dirty="0">
                <a:solidFill>
                  <a:schemeClr val="tx1"/>
                </a:solidFill>
                <a:effectLst/>
                <a:latin typeface="+mn-lt"/>
                <a:ea typeface="+mn-ea"/>
                <a:cs typeface="+mn-cs"/>
              </a:rPr>
              <a:t>́ d'agir sans </a:t>
            </a:r>
            <a:r>
              <a:rPr lang="fr-FR" sz="1200" kern="1200" dirty="0" err="1">
                <a:solidFill>
                  <a:schemeClr val="tx1"/>
                </a:solidFill>
                <a:effectLst/>
                <a:latin typeface="+mn-lt"/>
                <a:ea typeface="+mn-ea"/>
                <a:cs typeface="+mn-cs"/>
              </a:rPr>
              <a:t>délai</a:t>
            </a:r>
            <a:r>
              <a:rPr lang="fr-FR" sz="1200" kern="1200" dirty="0">
                <a:solidFill>
                  <a:schemeClr val="tx1"/>
                </a:solidFill>
                <a:effectLst/>
                <a:latin typeface="+mn-lt"/>
                <a:ea typeface="+mn-ea"/>
                <a:cs typeface="+mn-cs"/>
              </a:rPr>
              <a:t> à cette fin. Par suite, la commune de Grande-Synthe, eu </a:t>
            </a:r>
            <a:r>
              <a:rPr lang="fr-FR" sz="1200" kern="1200" dirty="0" err="1">
                <a:solidFill>
                  <a:schemeClr val="tx1"/>
                </a:solidFill>
                <a:effectLst/>
                <a:latin typeface="+mn-lt"/>
                <a:ea typeface="+mn-ea"/>
                <a:cs typeface="+mn-cs"/>
              </a:rPr>
              <a:t>égard</a:t>
            </a:r>
            <a:r>
              <a:rPr lang="fr-FR" sz="1200" kern="1200" dirty="0">
                <a:solidFill>
                  <a:schemeClr val="tx1"/>
                </a:solidFill>
                <a:effectLst/>
                <a:latin typeface="+mn-lt"/>
                <a:ea typeface="+mn-ea"/>
                <a:cs typeface="+mn-cs"/>
              </a:rPr>
              <a:t> à son niveau d'exposition aux risques </a:t>
            </a:r>
            <a:r>
              <a:rPr lang="fr-FR" sz="1200" kern="1200" dirty="0" err="1">
                <a:solidFill>
                  <a:schemeClr val="tx1"/>
                </a:solidFill>
                <a:effectLst/>
                <a:latin typeface="+mn-lt"/>
                <a:ea typeface="+mn-ea"/>
                <a:cs typeface="+mn-cs"/>
              </a:rPr>
              <a:t>découlant</a:t>
            </a:r>
            <a:r>
              <a:rPr lang="fr-FR" sz="1200" kern="1200" dirty="0">
                <a:solidFill>
                  <a:schemeClr val="tx1"/>
                </a:solidFill>
                <a:effectLst/>
                <a:latin typeface="+mn-lt"/>
                <a:ea typeface="+mn-ea"/>
                <a:cs typeface="+mn-cs"/>
              </a:rPr>
              <a:t> du </a:t>
            </a:r>
            <a:r>
              <a:rPr lang="fr-FR" sz="1200" kern="1200" dirty="0" err="1">
                <a:solidFill>
                  <a:schemeClr val="tx1"/>
                </a:solidFill>
                <a:effectLst/>
                <a:latin typeface="+mn-lt"/>
                <a:ea typeface="+mn-ea"/>
                <a:cs typeface="+mn-cs"/>
              </a:rPr>
              <a:t>phénomène</a:t>
            </a:r>
            <a:r>
              <a:rPr lang="fr-FR" sz="1200" kern="1200" dirty="0">
                <a:solidFill>
                  <a:schemeClr val="tx1"/>
                </a:solidFill>
                <a:effectLst/>
                <a:latin typeface="+mn-lt"/>
                <a:ea typeface="+mn-ea"/>
                <a:cs typeface="+mn-cs"/>
              </a:rPr>
              <a:t> de changement climatique et à leur incidence directe et certaine sur sa situation et les intérêts propres dont elle a la charge, justifie d'un </a:t>
            </a:r>
            <a:r>
              <a:rPr lang="fr-FR" sz="1200" kern="1200" dirty="0" err="1">
                <a:solidFill>
                  <a:schemeClr val="tx1"/>
                </a:solidFill>
                <a:effectLst/>
                <a:latin typeface="+mn-lt"/>
                <a:ea typeface="+mn-ea"/>
                <a:cs typeface="+mn-cs"/>
              </a:rPr>
              <a:t>intérêt</a:t>
            </a:r>
            <a:r>
              <a:rPr lang="fr-FR" sz="1200" kern="1200" dirty="0">
                <a:solidFill>
                  <a:schemeClr val="tx1"/>
                </a:solidFill>
                <a:effectLst/>
                <a:latin typeface="+mn-lt"/>
                <a:ea typeface="+mn-ea"/>
                <a:cs typeface="+mn-cs"/>
              </a:rPr>
              <a:t> lui donnant </a:t>
            </a:r>
            <a:r>
              <a:rPr lang="fr-FR" sz="1200" kern="1200" dirty="0" err="1">
                <a:solidFill>
                  <a:schemeClr val="tx1"/>
                </a:solidFill>
                <a:effectLst/>
                <a:latin typeface="+mn-lt"/>
                <a:ea typeface="+mn-ea"/>
                <a:cs typeface="+mn-cs"/>
              </a:rPr>
              <a:t>qualite</a:t>
            </a:r>
            <a:r>
              <a:rPr lang="fr-FR" sz="1200" kern="1200" dirty="0">
                <a:solidFill>
                  <a:schemeClr val="tx1"/>
                </a:solidFill>
                <a:effectLst/>
                <a:latin typeface="+mn-lt"/>
                <a:ea typeface="+mn-ea"/>
                <a:cs typeface="+mn-cs"/>
              </a:rPr>
              <a:t>́ pour demander l'annulation des </a:t>
            </a:r>
            <a:r>
              <a:rPr lang="fr-FR" sz="1200" kern="1200" dirty="0" err="1">
                <a:solidFill>
                  <a:schemeClr val="tx1"/>
                </a:solidFill>
                <a:effectLst/>
                <a:latin typeface="+mn-lt"/>
                <a:ea typeface="+mn-ea"/>
                <a:cs typeface="+mn-cs"/>
              </a:rPr>
              <a:t>décisions</a:t>
            </a:r>
            <a:r>
              <a:rPr lang="fr-FR" sz="1200" kern="1200" dirty="0">
                <a:solidFill>
                  <a:schemeClr val="tx1"/>
                </a:solidFill>
                <a:effectLst/>
                <a:latin typeface="+mn-lt"/>
                <a:ea typeface="+mn-ea"/>
                <a:cs typeface="+mn-cs"/>
              </a:rPr>
              <a:t> implicites </a:t>
            </a:r>
            <a:r>
              <a:rPr lang="fr-FR" sz="1200" kern="1200" dirty="0" err="1">
                <a:solidFill>
                  <a:schemeClr val="tx1"/>
                </a:solidFill>
                <a:effectLst/>
                <a:latin typeface="+mn-lt"/>
                <a:ea typeface="+mn-ea"/>
                <a:cs typeface="+mn-cs"/>
              </a:rPr>
              <a:t>attaquées</a:t>
            </a:r>
            <a:r>
              <a:rPr lang="fr-FR" sz="1200" kern="1200" dirty="0">
                <a:solidFill>
                  <a:schemeClr val="tx1"/>
                </a:solidFill>
                <a:effectLst/>
                <a:latin typeface="+mn-lt"/>
                <a:ea typeface="+mn-ea"/>
                <a:cs typeface="+mn-cs"/>
              </a:rPr>
              <a:t>, la circonstance, </a:t>
            </a:r>
            <a:r>
              <a:rPr lang="fr-FR" sz="1200" kern="1200" dirty="0" err="1">
                <a:solidFill>
                  <a:schemeClr val="tx1"/>
                </a:solidFill>
                <a:effectLst/>
                <a:latin typeface="+mn-lt"/>
                <a:ea typeface="+mn-ea"/>
                <a:cs typeface="+mn-cs"/>
              </a:rPr>
              <a:t>invoquée</a:t>
            </a:r>
            <a:r>
              <a:rPr lang="fr-FR" sz="1200" kern="1200" dirty="0">
                <a:solidFill>
                  <a:schemeClr val="tx1"/>
                </a:solidFill>
                <a:effectLst/>
                <a:latin typeface="+mn-lt"/>
                <a:ea typeface="+mn-ea"/>
                <a:cs typeface="+mn-cs"/>
              </a:rPr>
              <a:t> par la ministre à l'appui de sa fin de non-recevoir, que ces effets du changement climatique sont susceptibles d'affecter les intérêts d'un nombre important de communes n'</a:t>
            </a:r>
            <a:r>
              <a:rPr lang="fr-FR" sz="1200" kern="1200" dirty="0" err="1">
                <a:solidFill>
                  <a:schemeClr val="tx1"/>
                </a:solidFill>
                <a:effectLst/>
                <a:latin typeface="+mn-lt"/>
                <a:ea typeface="+mn-ea"/>
                <a:cs typeface="+mn-cs"/>
              </a:rPr>
              <a:t>étant</a:t>
            </a:r>
            <a:r>
              <a:rPr lang="fr-FR" sz="1200" kern="1200" dirty="0">
                <a:solidFill>
                  <a:schemeClr val="tx1"/>
                </a:solidFill>
                <a:effectLst/>
                <a:latin typeface="+mn-lt"/>
                <a:ea typeface="+mn-ea"/>
                <a:cs typeface="+mn-cs"/>
              </a:rPr>
              <a:t> pas de nature à remettre en cause cet </a:t>
            </a:r>
            <a:r>
              <a:rPr lang="fr-FR" sz="1200" kern="1200" dirty="0" err="1">
                <a:solidFill>
                  <a:schemeClr val="tx1"/>
                </a:solidFill>
                <a:effectLst/>
                <a:latin typeface="+mn-lt"/>
                <a:ea typeface="+mn-ea"/>
                <a:cs typeface="+mn-cs"/>
              </a:rPr>
              <a:t>intérêt</a:t>
            </a:r>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Id Paris, Grenoble, associations</a:t>
            </a:r>
            <a:endParaRPr lang="fr-FR" dirty="0">
              <a:effectLst/>
            </a:endParaRPr>
          </a:p>
          <a:p>
            <a:endParaRPr lang="fr-FR" dirty="0"/>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6</a:t>
            </a:fld>
            <a:endParaRPr lang="fr-FR"/>
          </a:p>
        </p:txBody>
      </p:sp>
    </p:spTree>
    <p:extLst>
      <p:ext uri="{BB962C8B-B14F-4D97-AF65-F5344CB8AC3E}">
        <p14:creationId xmlns:p14="http://schemas.microsoft.com/office/powerpoint/2010/main" val="371905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D'autre part, la seule circonstance que le contenu de ce plan ne respecterait pas les recommandations formulées par le CGEDD est, en tout état de cause, sans incidence sur sa légalité en l'absence de dispositions conférant un caractère contraignant à ces recommandations.</a:t>
            </a:r>
          </a:p>
          <a:p>
            <a:endParaRPr lang="fr-FR" dirty="0"/>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7</a:t>
            </a:fld>
            <a:endParaRPr lang="fr-FR"/>
          </a:p>
        </p:txBody>
      </p:sp>
    </p:spTree>
    <p:extLst>
      <p:ext uri="{BB962C8B-B14F-4D97-AF65-F5344CB8AC3E}">
        <p14:creationId xmlns:p14="http://schemas.microsoft.com/office/powerpoint/2010/main" val="136772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CJUE 19 novembre 2014, </a:t>
            </a:r>
            <a:r>
              <a:rPr lang="fr-FR" sz="1200" i="1" kern="1200" dirty="0" err="1">
                <a:solidFill>
                  <a:schemeClr val="tx1"/>
                </a:solidFill>
                <a:effectLst/>
                <a:latin typeface="+mn-lt"/>
                <a:ea typeface="+mn-ea"/>
                <a:cs typeface="+mn-cs"/>
              </a:rPr>
              <a:t>ClientEarth</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C-404/13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 12 juillet 2017, Amis de la Terre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10 juillet 2020, le Conseil d’État (</a:t>
            </a:r>
            <a:r>
              <a:rPr lang="fr-FR" sz="1200" kern="1200" dirty="0">
                <a:solidFill>
                  <a:schemeClr val="tx1"/>
                </a:solidFill>
                <a:effectLst/>
                <a:latin typeface="+mn-lt"/>
                <a:ea typeface="+mn-ea"/>
                <a:cs typeface="+mn-cs"/>
                <a:hlinkClick r:id="rId3"/>
              </a:rPr>
              <a:t>ce 10 juillet 2020, association les amis de la terre et autres, n° 428409</a:t>
            </a:r>
            <a:r>
              <a:rPr lang="fr-FR" sz="1200" kern="1200" dirty="0">
                <a:solidFill>
                  <a:schemeClr val="tx1"/>
                </a:solidFill>
                <a:effectLst/>
                <a:latin typeface="+mn-lt"/>
                <a:ea typeface="+mn-ea"/>
                <a:cs typeface="+mn-cs"/>
              </a:rPr>
              <a:t>) </a:t>
            </a:r>
            <a:endParaRPr lang="fr-FR" dirty="0">
              <a:effectLst/>
            </a:endParaRPr>
          </a:p>
          <a:p>
            <a:endParaRPr lang="fr-FR" dirty="0"/>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8</a:t>
            </a:fld>
            <a:endParaRPr lang="fr-FR"/>
          </a:p>
        </p:txBody>
      </p:sp>
    </p:spTree>
    <p:extLst>
      <p:ext uri="{BB962C8B-B14F-4D97-AF65-F5344CB8AC3E}">
        <p14:creationId xmlns:p14="http://schemas.microsoft.com/office/powerpoint/2010/main" val="4048083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Pt. 21 Le Tribunal commence pourtant par réserver la liberté politique de l’Etat français puisqu’il précise au pt 21 que « l’État français, … </a:t>
            </a:r>
            <a:r>
              <a:rPr lang="fr-FR" sz="1200" u="sng" kern="1200" dirty="0">
                <a:solidFill>
                  <a:schemeClr val="tx1"/>
                </a:solidFill>
                <a:effectLst/>
                <a:latin typeface="+mn-lt"/>
                <a:ea typeface="+mn-ea"/>
                <a:cs typeface="+mn-cs"/>
              </a:rPr>
              <a:t>a reconnu l’existence d’une « urgence</a:t>
            </a:r>
            <a:r>
              <a:rPr lang="fr-FR" sz="1200" kern="1200" dirty="0">
                <a:solidFill>
                  <a:schemeClr val="tx1"/>
                </a:solidFill>
                <a:effectLst/>
                <a:latin typeface="+mn-lt"/>
                <a:ea typeface="+mn-ea"/>
                <a:cs typeface="+mn-cs"/>
              </a:rPr>
              <a:t> » à lutter contre le </a:t>
            </a:r>
            <a:r>
              <a:rPr lang="fr-FR" sz="1200" kern="1200" dirty="0" err="1">
                <a:solidFill>
                  <a:schemeClr val="tx1"/>
                </a:solidFill>
                <a:effectLst/>
                <a:latin typeface="+mn-lt"/>
                <a:ea typeface="+mn-ea"/>
                <a:cs typeface="+mn-cs"/>
              </a:rPr>
              <a:t>dérèglement</a:t>
            </a:r>
            <a:r>
              <a:rPr lang="fr-FR" sz="1200" kern="1200" dirty="0">
                <a:solidFill>
                  <a:schemeClr val="tx1"/>
                </a:solidFill>
                <a:effectLst/>
                <a:latin typeface="+mn-lt"/>
                <a:ea typeface="+mn-ea"/>
                <a:cs typeface="+mn-cs"/>
              </a:rPr>
              <a:t> climatique en cours, a </a:t>
            </a:r>
            <a:r>
              <a:rPr lang="fr-FR" sz="1200" kern="1200" dirty="0" err="1">
                <a:solidFill>
                  <a:schemeClr val="tx1"/>
                </a:solidFill>
                <a:effectLst/>
                <a:latin typeface="+mn-lt"/>
                <a:ea typeface="+mn-ea"/>
                <a:cs typeface="+mn-cs"/>
              </a:rPr>
              <a:t>également</a:t>
            </a:r>
            <a:r>
              <a:rPr lang="fr-FR" sz="1200" kern="1200" dirty="0">
                <a:solidFill>
                  <a:schemeClr val="tx1"/>
                </a:solidFill>
                <a:effectLst/>
                <a:latin typeface="+mn-lt"/>
                <a:ea typeface="+mn-ea"/>
                <a:cs typeface="+mn-cs"/>
              </a:rPr>
              <a:t> </a:t>
            </a:r>
            <a:r>
              <a:rPr lang="fr-FR" sz="1200" u="sng" kern="1200" dirty="0">
                <a:solidFill>
                  <a:schemeClr val="tx1"/>
                </a:solidFill>
                <a:effectLst/>
                <a:latin typeface="+mn-lt"/>
                <a:ea typeface="+mn-ea"/>
                <a:cs typeface="+mn-cs"/>
              </a:rPr>
              <a:t>reconnu sa </a:t>
            </a:r>
            <a:r>
              <a:rPr lang="fr-FR" sz="1200" u="sng" kern="1200" dirty="0" err="1">
                <a:solidFill>
                  <a:schemeClr val="tx1"/>
                </a:solidFill>
                <a:effectLst/>
                <a:latin typeface="+mn-lt"/>
                <a:ea typeface="+mn-ea"/>
                <a:cs typeface="+mn-cs"/>
              </a:rPr>
              <a:t>capacite</a:t>
            </a:r>
            <a:r>
              <a:rPr lang="fr-FR" sz="1200" u="sng" kern="1200" dirty="0">
                <a:solidFill>
                  <a:schemeClr val="tx1"/>
                </a:solidFill>
                <a:effectLst/>
                <a:latin typeface="+mn-lt"/>
                <a:ea typeface="+mn-ea"/>
                <a:cs typeface="+mn-cs"/>
              </a:rPr>
              <a:t>́ à agir</a:t>
            </a:r>
            <a:r>
              <a:rPr lang="fr-FR" sz="1200" kern="1200" dirty="0">
                <a:solidFill>
                  <a:schemeClr val="tx1"/>
                </a:solidFill>
                <a:effectLst/>
                <a:latin typeface="+mn-lt"/>
                <a:ea typeface="+mn-ea"/>
                <a:cs typeface="+mn-cs"/>
              </a:rPr>
              <a:t> effectivement sur ce </a:t>
            </a:r>
            <a:r>
              <a:rPr lang="fr-FR" sz="1200" kern="1200" dirty="0" err="1">
                <a:solidFill>
                  <a:schemeClr val="tx1"/>
                </a:solidFill>
                <a:effectLst/>
                <a:latin typeface="+mn-lt"/>
                <a:ea typeface="+mn-ea"/>
                <a:cs typeface="+mn-cs"/>
              </a:rPr>
              <a:t>phénomène</a:t>
            </a:r>
            <a:r>
              <a:rPr lang="fr-FR" sz="1200" kern="1200" dirty="0">
                <a:solidFill>
                  <a:schemeClr val="tx1"/>
                </a:solidFill>
                <a:effectLst/>
                <a:latin typeface="+mn-lt"/>
                <a:ea typeface="+mn-ea"/>
                <a:cs typeface="+mn-cs"/>
              </a:rPr>
              <a:t> pour en </a:t>
            </a:r>
            <a:r>
              <a:rPr lang="fr-FR" sz="1200" u="sng" kern="1200" dirty="0">
                <a:solidFill>
                  <a:schemeClr val="tx1"/>
                </a:solidFill>
                <a:effectLst/>
                <a:latin typeface="+mn-lt"/>
                <a:ea typeface="+mn-ea"/>
                <a:cs typeface="+mn-cs"/>
              </a:rPr>
              <a:t>limiter les causes</a:t>
            </a:r>
            <a:r>
              <a:rPr lang="fr-FR" sz="1200" kern="1200" dirty="0">
                <a:solidFill>
                  <a:schemeClr val="tx1"/>
                </a:solidFill>
                <a:effectLst/>
                <a:latin typeface="+mn-lt"/>
                <a:ea typeface="+mn-ea"/>
                <a:cs typeface="+mn-cs"/>
              </a:rPr>
              <a:t> et en </a:t>
            </a:r>
            <a:r>
              <a:rPr lang="fr-FR" sz="1200" u="sng" kern="1200" dirty="0" err="1">
                <a:solidFill>
                  <a:schemeClr val="tx1"/>
                </a:solidFill>
                <a:effectLst/>
                <a:latin typeface="+mn-lt"/>
                <a:ea typeface="+mn-ea"/>
                <a:cs typeface="+mn-cs"/>
              </a:rPr>
              <a:t>atténuer</a:t>
            </a:r>
            <a:r>
              <a:rPr lang="fr-FR" sz="1200" u="sng" kern="1200" dirty="0">
                <a:solidFill>
                  <a:schemeClr val="tx1"/>
                </a:solidFill>
                <a:effectLst/>
                <a:latin typeface="+mn-lt"/>
                <a:ea typeface="+mn-ea"/>
                <a:cs typeface="+mn-cs"/>
              </a:rPr>
              <a:t> les </a:t>
            </a:r>
            <a:r>
              <a:rPr lang="fr-FR" sz="1200" u="sng" kern="1200" dirty="0" err="1">
                <a:solidFill>
                  <a:schemeClr val="tx1"/>
                </a:solidFill>
                <a:effectLst/>
                <a:latin typeface="+mn-lt"/>
                <a:ea typeface="+mn-ea"/>
                <a:cs typeface="+mn-cs"/>
              </a:rPr>
              <a:t>conséquences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néfastes</a:t>
            </a:r>
            <a:r>
              <a:rPr lang="fr-FR" sz="1200" kern="1200" dirty="0">
                <a:solidFill>
                  <a:schemeClr val="tx1"/>
                </a:solidFill>
                <a:effectLst/>
                <a:latin typeface="+mn-lt"/>
                <a:ea typeface="+mn-ea"/>
                <a:cs typeface="+mn-cs"/>
              </a:rPr>
              <a:t>. À cet effet, il a choisi de souscrire à des engagements internationaux et, à l’</a:t>
            </a:r>
            <a:r>
              <a:rPr lang="fr-FR" sz="1200" kern="1200" dirty="0" err="1">
                <a:solidFill>
                  <a:schemeClr val="tx1"/>
                </a:solidFill>
                <a:effectLst/>
                <a:latin typeface="+mn-lt"/>
                <a:ea typeface="+mn-ea"/>
                <a:cs typeface="+mn-cs"/>
              </a:rPr>
              <a:t>échelle</a:t>
            </a:r>
            <a:r>
              <a:rPr lang="fr-FR" sz="1200" kern="1200" dirty="0">
                <a:solidFill>
                  <a:schemeClr val="tx1"/>
                </a:solidFill>
                <a:effectLst/>
                <a:latin typeface="+mn-lt"/>
                <a:ea typeface="+mn-ea"/>
                <a:cs typeface="+mn-cs"/>
              </a:rPr>
              <a:t> nationale, d’exercer son pouvoir de </a:t>
            </a:r>
            <a:r>
              <a:rPr lang="fr-FR" sz="1200" kern="1200" dirty="0" err="1">
                <a:solidFill>
                  <a:schemeClr val="tx1"/>
                </a:solidFill>
                <a:effectLst/>
                <a:latin typeface="+mn-lt"/>
                <a:ea typeface="+mn-ea"/>
                <a:cs typeface="+mn-cs"/>
              </a:rPr>
              <a:t>réglementation</a:t>
            </a:r>
            <a:r>
              <a:rPr lang="fr-FR" sz="1200" kern="1200" dirty="0">
                <a:solidFill>
                  <a:schemeClr val="tx1"/>
                </a:solidFill>
                <a:effectLst/>
                <a:latin typeface="+mn-lt"/>
                <a:ea typeface="+mn-ea"/>
                <a:cs typeface="+mn-cs"/>
              </a:rPr>
              <a:t> », en s’engageant des « </a:t>
            </a:r>
            <a:r>
              <a:rPr lang="fr-FR" sz="1200" kern="1200" dirty="0" err="1">
                <a:solidFill>
                  <a:schemeClr val="tx1"/>
                </a:solidFill>
                <a:effectLst/>
                <a:latin typeface="+mn-lt"/>
                <a:ea typeface="+mn-ea"/>
                <a:cs typeface="+mn-cs"/>
              </a:rPr>
              <a:t>échéances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précises</a:t>
            </a:r>
            <a:r>
              <a:rPr lang="fr-FR" sz="1200" kern="1200" dirty="0">
                <a:solidFill>
                  <a:schemeClr val="tx1"/>
                </a:solidFill>
                <a:effectLst/>
                <a:latin typeface="+mn-lt"/>
                <a:ea typeface="+mn-ea"/>
                <a:cs typeface="+mn-cs"/>
              </a:rPr>
              <a:t> et successives », un certain nombre « d’objectifs ». Cette prudence sera confirmée au point 32, à propos de l’insuffisance des engagements pris par la France pour atteindre l’objectif de 1,5°. Pour le tribunal, « à supposer </a:t>
            </a:r>
            <a:r>
              <a:rPr lang="fr-FR" sz="1200" kern="1200" dirty="0" err="1">
                <a:solidFill>
                  <a:schemeClr val="tx1"/>
                </a:solidFill>
                <a:effectLst/>
                <a:latin typeface="+mn-lt"/>
                <a:ea typeface="+mn-ea"/>
                <a:cs typeface="+mn-cs"/>
              </a:rPr>
              <a:t>même</a:t>
            </a:r>
            <a:r>
              <a:rPr lang="fr-FR" sz="1200" kern="1200" dirty="0">
                <a:solidFill>
                  <a:schemeClr val="tx1"/>
                </a:solidFill>
                <a:effectLst/>
                <a:latin typeface="+mn-lt"/>
                <a:ea typeface="+mn-ea"/>
                <a:cs typeface="+mn-cs"/>
              </a:rPr>
              <a:t> que les engagements pris par l’ensemble des </a:t>
            </a:r>
            <a:r>
              <a:rPr lang="fr-FR" sz="1200" kern="1200" dirty="0" err="1">
                <a:solidFill>
                  <a:schemeClr val="tx1"/>
                </a:solidFill>
                <a:effectLst/>
                <a:latin typeface="+mn-lt"/>
                <a:ea typeface="+mn-ea"/>
                <a:cs typeface="+mn-cs"/>
              </a:rPr>
              <a:t>États</a:t>
            </a:r>
            <a:r>
              <a:rPr lang="fr-FR" sz="1200" kern="1200" dirty="0">
                <a:solidFill>
                  <a:schemeClr val="tx1"/>
                </a:solidFill>
                <a:effectLst/>
                <a:latin typeface="+mn-lt"/>
                <a:ea typeface="+mn-ea"/>
                <a:cs typeface="+mn-cs"/>
              </a:rPr>
              <a:t> parties seraient insuffisants, les associations </a:t>
            </a:r>
            <a:r>
              <a:rPr lang="fr-FR" sz="1200" kern="1200" dirty="0" err="1">
                <a:solidFill>
                  <a:schemeClr val="tx1"/>
                </a:solidFill>
                <a:effectLst/>
                <a:latin typeface="+mn-lt"/>
                <a:ea typeface="+mn-ea"/>
                <a:cs typeface="+mn-cs"/>
              </a:rPr>
              <a:t>requérantes</a:t>
            </a:r>
            <a:r>
              <a:rPr lang="fr-FR" sz="1200" kern="1200" dirty="0">
                <a:solidFill>
                  <a:schemeClr val="tx1"/>
                </a:solidFill>
                <a:effectLst/>
                <a:latin typeface="+mn-lt"/>
                <a:ea typeface="+mn-ea"/>
                <a:cs typeface="+mn-cs"/>
              </a:rPr>
              <a:t> n’</a:t>
            </a:r>
            <a:r>
              <a:rPr lang="fr-FR" sz="1200" kern="1200" dirty="0" err="1">
                <a:solidFill>
                  <a:schemeClr val="tx1"/>
                </a:solidFill>
                <a:effectLst/>
                <a:latin typeface="+mn-lt"/>
                <a:ea typeface="+mn-ea"/>
                <a:cs typeface="+mn-cs"/>
              </a:rPr>
              <a:t>établissent</a:t>
            </a:r>
            <a:r>
              <a:rPr lang="fr-FR" sz="1200" kern="1200" dirty="0">
                <a:solidFill>
                  <a:schemeClr val="tx1"/>
                </a:solidFill>
                <a:effectLst/>
                <a:latin typeface="+mn-lt"/>
                <a:ea typeface="+mn-ea"/>
                <a:cs typeface="+mn-cs"/>
              </a:rPr>
              <a:t> pas que ces derniers seraient, par leur insuffisance, directement à l’origine du </a:t>
            </a:r>
            <a:r>
              <a:rPr lang="fr-FR" sz="1200" kern="1200" dirty="0" err="1">
                <a:solidFill>
                  <a:schemeClr val="tx1"/>
                </a:solidFill>
                <a:effectLst/>
                <a:latin typeface="+mn-lt"/>
                <a:ea typeface="+mn-ea"/>
                <a:cs typeface="+mn-cs"/>
              </a:rPr>
              <a:t>préjudice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écologique</a:t>
            </a:r>
            <a:r>
              <a:rPr lang="fr-FR" sz="1200" kern="1200" dirty="0">
                <a:solidFill>
                  <a:schemeClr val="tx1"/>
                </a:solidFill>
                <a:effectLst/>
                <a:latin typeface="+mn-lt"/>
                <a:ea typeface="+mn-ea"/>
                <a:cs typeface="+mn-cs"/>
              </a:rPr>
              <a:t> invoqué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 Sur ce point qui pourrait donc appeler une condamnation « pt. 34. Il </a:t>
            </a:r>
            <a:r>
              <a:rPr lang="fr-FR" sz="1200" kern="1200" dirty="0" err="1">
                <a:solidFill>
                  <a:schemeClr val="tx1"/>
                </a:solidFill>
                <a:effectLst/>
                <a:latin typeface="+mn-lt"/>
                <a:ea typeface="+mn-ea"/>
                <a:cs typeface="+mn-cs"/>
              </a:rPr>
              <a:t>résulte</a:t>
            </a:r>
            <a:r>
              <a:rPr lang="fr-FR" sz="1200" kern="1200" dirty="0">
                <a:solidFill>
                  <a:schemeClr val="tx1"/>
                </a:solidFill>
                <a:effectLst/>
                <a:latin typeface="+mn-lt"/>
                <a:ea typeface="+mn-ea"/>
                <a:cs typeface="+mn-cs"/>
              </a:rPr>
              <a:t> de tout ce qui </a:t>
            </a:r>
            <a:r>
              <a:rPr lang="fr-FR" sz="1200" kern="1200" dirty="0" err="1">
                <a:solidFill>
                  <a:schemeClr val="tx1"/>
                </a:solidFill>
                <a:effectLst/>
                <a:latin typeface="+mn-lt"/>
                <a:ea typeface="+mn-ea"/>
                <a:cs typeface="+mn-cs"/>
              </a:rPr>
              <a:t>précède</a:t>
            </a:r>
            <a:r>
              <a:rPr lang="fr-FR" sz="1200" kern="1200" dirty="0">
                <a:solidFill>
                  <a:schemeClr val="tx1"/>
                </a:solidFill>
                <a:effectLst/>
                <a:latin typeface="+mn-lt"/>
                <a:ea typeface="+mn-ea"/>
                <a:cs typeface="+mn-cs"/>
              </a:rPr>
              <a:t> que les associations </a:t>
            </a:r>
            <a:r>
              <a:rPr lang="fr-FR" sz="1200" kern="1200" dirty="0" err="1">
                <a:solidFill>
                  <a:schemeClr val="tx1"/>
                </a:solidFill>
                <a:effectLst/>
                <a:latin typeface="+mn-lt"/>
                <a:ea typeface="+mn-ea"/>
                <a:cs typeface="+mn-cs"/>
              </a:rPr>
              <a:t>requérantes</a:t>
            </a:r>
            <a:r>
              <a:rPr lang="fr-FR" sz="1200" kern="1200" dirty="0">
                <a:solidFill>
                  <a:schemeClr val="tx1"/>
                </a:solidFill>
                <a:effectLst/>
                <a:latin typeface="+mn-lt"/>
                <a:ea typeface="+mn-ea"/>
                <a:cs typeface="+mn-cs"/>
              </a:rPr>
              <a:t> sont </a:t>
            </a:r>
            <a:r>
              <a:rPr lang="fr-FR" sz="1200" kern="1200" dirty="0" err="1">
                <a:solidFill>
                  <a:schemeClr val="tx1"/>
                </a:solidFill>
                <a:effectLst/>
                <a:latin typeface="+mn-lt"/>
                <a:ea typeface="+mn-ea"/>
                <a:cs typeface="+mn-cs"/>
              </a:rPr>
              <a:t>fondées</a:t>
            </a:r>
            <a:r>
              <a:rPr lang="fr-FR" sz="1200" kern="1200" dirty="0">
                <a:solidFill>
                  <a:schemeClr val="tx1"/>
                </a:solidFill>
                <a:effectLst/>
                <a:latin typeface="+mn-lt"/>
                <a:ea typeface="+mn-ea"/>
                <a:cs typeface="+mn-cs"/>
              </a:rPr>
              <a:t> à soutenir qu’à hauteur des engagements qu’il avait pris (toujours l’autonomie politique) et qu’il n’a pas </a:t>
            </a:r>
            <a:r>
              <a:rPr lang="fr-FR" sz="1200" kern="1200" dirty="0" err="1">
                <a:solidFill>
                  <a:schemeClr val="tx1"/>
                </a:solidFill>
                <a:effectLst/>
                <a:latin typeface="+mn-lt"/>
                <a:ea typeface="+mn-ea"/>
                <a:cs typeface="+mn-cs"/>
              </a:rPr>
              <a:t>respectés</a:t>
            </a:r>
            <a:r>
              <a:rPr lang="fr-FR" sz="1200" kern="1200" dirty="0">
                <a:solidFill>
                  <a:schemeClr val="tx1"/>
                </a:solidFill>
                <a:effectLst/>
                <a:latin typeface="+mn-lt"/>
                <a:ea typeface="+mn-ea"/>
                <a:cs typeface="+mn-cs"/>
              </a:rPr>
              <a:t> dans le cadre du premier budget carbone, l’État doit être regardé comme responsable, au sens des dispositions </a:t>
            </a:r>
            <a:r>
              <a:rPr lang="fr-FR" sz="1200" kern="1200" dirty="0" err="1">
                <a:solidFill>
                  <a:schemeClr val="tx1"/>
                </a:solidFill>
                <a:effectLst/>
                <a:latin typeface="+mn-lt"/>
                <a:ea typeface="+mn-ea"/>
                <a:cs typeface="+mn-cs"/>
              </a:rPr>
              <a:t>précitées</a:t>
            </a:r>
            <a:r>
              <a:rPr lang="fr-FR" sz="1200" kern="1200" dirty="0">
                <a:solidFill>
                  <a:schemeClr val="tx1"/>
                </a:solidFill>
                <a:effectLst/>
                <a:latin typeface="+mn-lt"/>
                <a:ea typeface="+mn-ea"/>
                <a:cs typeface="+mn-cs"/>
              </a:rPr>
              <a:t> de l’article 1246 du code civil, d’une partie du </a:t>
            </a:r>
            <a:r>
              <a:rPr lang="fr-FR" sz="1200" kern="1200" dirty="0" err="1">
                <a:solidFill>
                  <a:schemeClr val="tx1"/>
                </a:solidFill>
                <a:effectLst/>
                <a:latin typeface="+mn-lt"/>
                <a:ea typeface="+mn-ea"/>
                <a:cs typeface="+mn-cs"/>
              </a:rPr>
              <a:t>préjudice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écologique</a:t>
            </a:r>
            <a:r>
              <a:rPr lang="fr-FR" sz="1200" kern="1200" dirty="0">
                <a:solidFill>
                  <a:schemeClr val="tx1"/>
                </a:solidFill>
                <a:effectLst/>
                <a:latin typeface="+mn-lt"/>
                <a:ea typeface="+mn-ea"/>
                <a:cs typeface="+mn-cs"/>
              </a:rPr>
              <a:t> constaté au point 16. (réparation en nature // en argent). Alors, comment évaluer et quelles mesures d’injonction ? Pt. 39 L’Etat ne peut être regardé responsable que de l’éventuelle aggravation du préjudice écologique lié au non-respect du budget carbone (limite de l’engagement), ce que ne permet pas de déterminer l’état de l’instruction. Donc, avant dire droit, mesures d’instruction.</a:t>
            </a:r>
          </a:p>
          <a:p>
            <a:endParaRPr lang="fr-FR" dirty="0"/>
          </a:p>
        </p:txBody>
      </p:sp>
      <p:sp>
        <p:nvSpPr>
          <p:cNvPr id="4" name="Espace réservé du numéro de diapositive 3"/>
          <p:cNvSpPr>
            <a:spLocks noGrp="1"/>
          </p:cNvSpPr>
          <p:nvPr>
            <p:ph type="sldNum" sz="quarter" idx="5"/>
          </p:nvPr>
        </p:nvSpPr>
        <p:spPr/>
        <p:txBody>
          <a:bodyPr/>
          <a:lstStyle/>
          <a:p>
            <a:fld id="{51B96AE0-62A1-6644-8EDD-5FCFA2F4BC43}" type="slidenum">
              <a:rPr lang="fr-FR" smtClean="0"/>
              <a:t>9</a:t>
            </a:fld>
            <a:endParaRPr lang="fr-FR"/>
          </a:p>
        </p:txBody>
      </p:sp>
    </p:spTree>
    <p:extLst>
      <p:ext uri="{BB962C8B-B14F-4D97-AF65-F5344CB8AC3E}">
        <p14:creationId xmlns:p14="http://schemas.microsoft.com/office/powerpoint/2010/main" val="2263249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3/16/21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3/16/21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3/16/21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3/16/21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3/16/21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3/16/21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A7985B-6721-9A43-9E55-D82D2042CC61}"/>
              </a:ext>
            </a:extLst>
          </p:cNvPr>
          <p:cNvSpPr>
            <a:spLocks noGrp="1"/>
          </p:cNvSpPr>
          <p:nvPr>
            <p:ph type="ctrTitle"/>
          </p:nvPr>
        </p:nvSpPr>
        <p:spPr/>
        <p:txBody>
          <a:bodyPr/>
          <a:lstStyle/>
          <a:p>
            <a:r>
              <a:rPr lang="fr-FR" dirty="0"/>
              <a:t>Procès climatiques et séparation des pouvoirs</a:t>
            </a:r>
          </a:p>
        </p:txBody>
      </p:sp>
      <p:sp>
        <p:nvSpPr>
          <p:cNvPr id="3" name="Sous-titre 2">
            <a:extLst>
              <a:ext uri="{FF2B5EF4-FFF2-40B4-BE49-F238E27FC236}">
                <a16:creationId xmlns:a16="http://schemas.microsoft.com/office/drawing/2014/main" id="{D265CEAB-7EFB-0C42-ACA7-CB395C56A03F}"/>
              </a:ext>
            </a:extLst>
          </p:cNvPr>
          <p:cNvSpPr>
            <a:spLocks noGrp="1"/>
          </p:cNvSpPr>
          <p:nvPr>
            <p:ph type="subTitle" idx="1"/>
          </p:nvPr>
        </p:nvSpPr>
        <p:spPr/>
        <p:txBody>
          <a:bodyPr>
            <a:normAutofit lnSpcReduction="10000"/>
          </a:bodyPr>
          <a:lstStyle/>
          <a:p>
            <a:pPr algn="ctr"/>
            <a:r>
              <a:rPr lang="fr-FR" dirty="0"/>
              <a:t>La place du droit dans les mobilisations</a:t>
            </a:r>
          </a:p>
          <a:p>
            <a:pPr algn="ctr"/>
            <a:r>
              <a:rPr lang="fr-FR" dirty="0"/>
              <a:t>Sciences citoyennes</a:t>
            </a:r>
          </a:p>
          <a:p>
            <a:pPr algn="ctr"/>
            <a:r>
              <a:rPr lang="fr-FR" dirty="0"/>
              <a:t>M-A. Hermitte 16 mars 2021</a:t>
            </a:r>
          </a:p>
        </p:txBody>
      </p:sp>
    </p:spTree>
    <p:extLst>
      <p:ext uri="{BB962C8B-B14F-4D97-AF65-F5344CB8AC3E}">
        <p14:creationId xmlns:p14="http://schemas.microsoft.com/office/powerpoint/2010/main" val="66982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AB88F-8EE3-1E4F-9A30-DF45B2ED9FB0}"/>
              </a:ext>
            </a:extLst>
          </p:cNvPr>
          <p:cNvSpPr>
            <a:spLocks noGrp="1"/>
          </p:cNvSpPr>
          <p:nvPr>
            <p:ph type="title"/>
          </p:nvPr>
        </p:nvSpPr>
        <p:spPr>
          <a:xfrm>
            <a:off x="680320" y="780656"/>
            <a:ext cx="9613861" cy="1057620"/>
          </a:xfrm>
        </p:spPr>
        <p:txBody>
          <a:bodyPr>
            <a:normAutofit fontScale="90000"/>
          </a:bodyPr>
          <a:lstStyle/>
          <a:p>
            <a:r>
              <a:rPr lang="fr-FR" dirty="0"/>
              <a:t>Pourquoi la séparation des pouvoirs vs. gouvernement des juges</a:t>
            </a:r>
          </a:p>
        </p:txBody>
      </p:sp>
      <p:sp>
        <p:nvSpPr>
          <p:cNvPr id="3" name="Espace réservé du contenu 2">
            <a:extLst>
              <a:ext uri="{FF2B5EF4-FFF2-40B4-BE49-F238E27FC236}">
                <a16:creationId xmlns:a16="http://schemas.microsoft.com/office/drawing/2014/main" id="{60807432-9D8A-8542-AB63-843457519437}"/>
              </a:ext>
            </a:extLst>
          </p:cNvPr>
          <p:cNvSpPr>
            <a:spLocks noGrp="1"/>
          </p:cNvSpPr>
          <p:nvPr>
            <p:ph idx="1"/>
          </p:nvPr>
        </p:nvSpPr>
        <p:spPr>
          <a:xfrm>
            <a:off x="680320" y="2226289"/>
            <a:ext cx="9613861" cy="4404844"/>
          </a:xfrm>
        </p:spPr>
        <p:txBody>
          <a:bodyPr>
            <a:normAutofit lnSpcReduction="10000"/>
          </a:bodyPr>
          <a:lstStyle/>
          <a:p>
            <a:r>
              <a:rPr lang="fr-FR" dirty="0"/>
              <a:t>Les mobilisations d’ordre juridique sont multiples, avec des risques divers …</a:t>
            </a:r>
          </a:p>
          <a:p>
            <a:pPr lvl="1"/>
            <a:r>
              <a:rPr lang="fr-FR" dirty="0"/>
              <a:t>Risque pénal pour les décrocheurs</a:t>
            </a:r>
          </a:p>
          <a:p>
            <a:pPr lvl="1"/>
            <a:r>
              <a:rPr lang="fr-FR" dirty="0"/>
              <a:t>Risque d’être débouté avec des frais qui peuvent être importants</a:t>
            </a:r>
          </a:p>
          <a:p>
            <a:r>
              <a:rPr lang="fr-FR" dirty="0"/>
              <a:t>… Elles peuvent se diriger contre des entreprises privées (ord. </a:t>
            </a:r>
            <a:r>
              <a:rPr lang="fr-FR" dirty="0" err="1"/>
              <a:t>Trib</a:t>
            </a:r>
            <a:r>
              <a:rPr lang="fr-FR" dirty="0"/>
              <a:t>. </a:t>
            </a:r>
            <a:r>
              <a:rPr lang="fr-FR" dirty="0" err="1"/>
              <a:t>Jud</a:t>
            </a:r>
            <a:r>
              <a:rPr lang="fr-FR" dirty="0"/>
              <a:t>. Nanterre compétent au titre du devoir de vigilance)</a:t>
            </a:r>
          </a:p>
          <a:p>
            <a:r>
              <a:rPr lang="fr-FR" dirty="0"/>
              <a:t>Mais lorsque l’on s’attaque aux actions / inactions des Etats, on se trouve devant une difficulté particulière</a:t>
            </a:r>
          </a:p>
          <a:p>
            <a:pPr lvl="1"/>
            <a:r>
              <a:rPr lang="fr-FR" dirty="0"/>
              <a:t>Les </a:t>
            </a:r>
            <a:r>
              <a:rPr lang="fr-FR" dirty="0" err="1"/>
              <a:t>jurid</a:t>
            </a:r>
            <a:r>
              <a:rPr lang="fr-FR" dirty="0"/>
              <a:t> </a:t>
            </a:r>
            <a:r>
              <a:rPr lang="fr-FR" dirty="0" err="1"/>
              <a:t>adm</a:t>
            </a:r>
            <a:r>
              <a:rPr lang="fr-FR" dirty="0"/>
              <a:t> peuvent juger les actes des Etats, mais ceux-ci sont libres de leurs choix politiques, ne pouvant être sanctionnés que par les électeurs.</a:t>
            </a:r>
          </a:p>
          <a:p>
            <a:pPr lvl="1"/>
            <a:r>
              <a:rPr lang="fr-FR" dirty="0"/>
              <a:t>Or, en matière climatique, la frontière entre les deux est fuyante. Deux grands types de réponse des magistrats, ceux qui ont franchi le rubicond et le justifient, ceux qui au contraire s’y refusent, même s’ils sont susceptibles de jouer avec</a:t>
            </a:r>
          </a:p>
          <a:p>
            <a:pPr lvl="1"/>
            <a:endParaRPr lang="fr-FR" dirty="0"/>
          </a:p>
        </p:txBody>
      </p:sp>
    </p:spTree>
    <p:extLst>
      <p:ext uri="{BB962C8B-B14F-4D97-AF65-F5344CB8AC3E}">
        <p14:creationId xmlns:p14="http://schemas.microsoft.com/office/powerpoint/2010/main" val="365020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294518-94BA-DE4F-B064-17CFEAF0B696}"/>
              </a:ext>
            </a:extLst>
          </p:cNvPr>
          <p:cNvSpPr>
            <a:spLocks noGrp="1"/>
          </p:cNvSpPr>
          <p:nvPr>
            <p:ph type="title"/>
          </p:nvPr>
        </p:nvSpPr>
        <p:spPr>
          <a:xfrm>
            <a:off x="680320" y="786384"/>
            <a:ext cx="9613861" cy="921811"/>
          </a:xfrm>
        </p:spPr>
        <p:txBody>
          <a:bodyPr>
            <a:normAutofit fontScale="90000"/>
          </a:bodyPr>
          <a:lstStyle/>
          <a:p>
            <a:r>
              <a:rPr lang="fr-FR" dirty="0"/>
              <a:t>I. Faire fi de la séparation des pouvoirs –</a:t>
            </a:r>
            <a:br>
              <a:rPr lang="fr-FR" dirty="0"/>
            </a:br>
            <a:r>
              <a:rPr lang="fr-FR" dirty="0">
                <a:solidFill>
                  <a:srgbClr val="92D050"/>
                </a:solidFill>
              </a:rPr>
              <a:t>Affaire Juliana </a:t>
            </a:r>
            <a:r>
              <a:rPr lang="fr-FR" dirty="0"/>
              <a:t>USA</a:t>
            </a:r>
          </a:p>
        </p:txBody>
      </p:sp>
      <p:sp>
        <p:nvSpPr>
          <p:cNvPr id="3" name="Espace réservé du contenu 2">
            <a:extLst>
              <a:ext uri="{FF2B5EF4-FFF2-40B4-BE49-F238E27FC236}">
                <a16:creationId xmlns:a16="http://schemas.microsoft.com/office/drawing/2014/main" id="{00B1A141-5B9A-624B-9708-74F021B7D28C}"/>
              </a:ext>
            </a:extLst>
          </p:cNvPr>
          <p:cNvSpPr>
            <a:spLocks noGrp="1"/>
          </p:cNvSpPr>
          <p:nvPr>
            <p:ph idx="1"/>
          </p:nvPr>
        </p:nvSpPr>
        <p:spPr>
          <a:xfrm>
            <a:off x="680320" y="2110531"/>
            <a:ext cx="9613861" cy="5014378"/>
          </a:xfrm>
        </p:spPr>
        <p:txBody>
          <a:bodyPr>
            <a:normAutofit fontScale="92500"/>
          </a:bodyPr>
          <a:lstStyle/>
          <a:p>
            <a:r>
              <a:rPr lang="fr-FR" dirty="0"/>
              <a:t>Ce sera finalement un échec, mais argumentation de la juge Aiken :</a:t>
            </a:r>
          </a:p>
          <a:p>
            <a:r>
              <a:rPr lang="fr-FR" dirty="0"/>
              <a:t>Les « jeunes plaideurs » pas encore en âge de voter pour ou contre la </a:t>
            </a:r>
            <a:r>
              <a:rPr lang="fr-FR" dirty="0" err="1"/>
              <a:t>pol</a:t>
            </a:r>
            <a:r>
              <a:rPr lang="fr-FR" dirty="0"/>
              <a:t> clim US </a:t>
            </a:r>
            <a:r>
              <a:rPr lang="fr-FR" dirty="0">
                <a:sym typeface="Wingdings" pitchFamily="2" charset="2"/>
              </a:rPr>
              <a:t></a:t>
            </a:r>
            <a:r>
              <a:rPr lang="fr-FR" dirty="0"/>
              <a:t> juge leur seul recours</a:t>
            </a:r>
          </a:p>
          <a:p>
            <a:r>
              <a:rPr lang="fr-FR" dirty="0"/>
              <a:t>Il s’agit de « public trust », « ce qui est si central pour l’exercice de la souveraineté que l’Etat ne peut y renoncer »</a:t>
            </a:r>
          </a:p>
          <a:p>
            <a:r>
              <a:rPr lang="fr-FR" dirty="0"/>
              <a:t>Les ressources naturelles, ensemble d’actifs que les gouvernements doivent conserver pour satisfaire les besoins des générations successives de citoyens. Le législateur ne peut donc pas en priver l’Etat (comme pour des ports, voies navigables). T</a:t>
            </a:r>
            <a:r>
              <a:rPr lang="fr-FR" i="1" dirty="0"/>
              <a:t>rustee, il</a:t>
            </a:r>
            <a:r>
              <a:rPr lang="fr-FR" dirty="0"/>
              <a:t> a l’obligation de conserver le bien contre tout dommage dans l’intérêt des bénéficiaires actuels et futurs, </a:t>
            </a:r>
            <a:r>
              <a:rPr lang="fr-FR" dirty="0">
                <a:solidFill>
                  <a:schemeClr val="bg1"/>
                </a:solidFill>
              </a:rPr>
              <a:t>ce qui impose des limites à l’exercice du pouvoir législatif.</a:t>
            </a:r>
            <a:r>
              <a:rPr lang="fr-FR" dirty="0"/>
              <a:t> La politique énergétique et climatique montre que l’Etat américain </a:t>
            </a:r>
            <a:r>
              <a:rPr lang="fr-FR" dirty="0">
                <a:solidFill>
                  <a:schemeClr val="bg1"/>
                </a:solidFill>
              </a:rPr>
              <a:t>a abdiqué</a:t>
            </a:r>
            <a:r>
              <a:rPr lang="fr-FR" dirty="0"/>
              <a:t> la responsabilité qui découle de cette fonction de </a:t>
            </a:r>
            <a:r>
              <a:rPr lang="fr-FR" i="1" dirty="0"/>
              <a:t>trustee,</a:t>
            </a:r>
            <a:r>
              <a:rPr lang="fr-FR" dirty="0"/>
              <a:t> et ce </a:t>
            </a:r>
            <a:r>
              <a:rPr lang="fr-FR" dirty="0">
                <a:solidFill>
                  <a:schemeClr val="bg1"/>
                </a:solidFill>
              </a:rPr>
              <a:t>renoncement doit faire l’objet d’un </a:t>
            </a:r>
            <a:r>
              <a:rPr lang="fr-FR" i="1" dirty="0">
                <a:solidFill>
                  <a:schemeClr val="bg1"/>
                </a:solidFill>
              </a:rPr>
              <a:t>due </a:t>
            </a:r>
            <a:r>
              <a:rPr lang="fr-FR" i="1" dirty="0" err="1">
                <a:solidFill>
                  <a:schemeClr val="bg1"/>
                </a:solidFill>
              </a:rPr>
              <a:t>process</a:t>
            </a:r>
            <a:r>
              <a:rPr lang="fr-FR" i="1" dirty="0"/>
              <a:t>.</a:t>
            </a:r>
            <a:r>
              <a:rPr lang="fr-FR" dirty="0"/>
              <a:t> </a:t>
            </a:r>
          </a:p>
        </p:txBody>
      </p:sp>
    </p:spTree>
    <p:extLst>
      <p:ext uri="{BB962C8B-B14F-4D97-AF65-F5344CB8AC3E}">
        <p14:creationId xmlns:p14="http://schemas.microsoft.com/office/powerpoint/2010/main" val="86607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F29D0-FFB0-F045-B739-51A7EA64302C}"/>
              </a:ext>
            </a:extLst>
          </p:cNvPr>
          <p:cNvSpPr>
            <a:spLocks noGrp="1"/>
          </p:cNvSpPr>
          <p:nvPr>
            <p:ph type="title"/>
          </p:nvPr>
        </p:nvSpPr>
        <p:spPr/>
        <p:txBody>
          <a:bodyPr/>
          <a:lstStyle/>
          <a:p>
            <a:r>
              <a:rPr lang="fr-FR" dirty="0"/>
              <a:t>Cour suprême de Colombie</a:t>
            </a:r>
          </a:p>
        </p:txBody>
      </p:sp>
      <p:sp>
        <p:nvSpPr>
          <p:cNvPr id="3" name="Espace réservé du contenu 2">
            <a:extLst>
              <a:ext uri="{FF2B5EF4-FFF2-40B4-BE49-F238E27FC236}">
                <a16:creationId xmlns:a16="http://schemas.microsoft.com/office/drawing/2014/main" id="{272F89B3-445E-7845-8DDA-7423FA0143F6}"/>
              </a:ext>
            </a:extLst>
          </p:cNvPr>
          <p:cNvSpPr>
            <a:spLocks noGrp="1"/>
          </p:cNvSpPr>
          <p:nvPr>
            <p:ph idx="1"/>
          </p:nvPr>
        </p:nvSpPr>
        <p:spPr>
          <a:xfrm>
            <a:off x="680321" y="2356866"/>
            <a:ext cx="9613861" cy="4150242"/>
          </a:xfrm>
        </p:spPr>
        <p:txBody>
          <a:bodyPr>
            <a:normAutofit fontScale="85000" lnSpcReduction="10000"/>
          </a:bodyPr>
          <a:lstStyle/>
          <a:p>
            <a:r>
              <a:rPr lang="fr-FR" dirty="0">
                <a:solidFill>
                  <a:schemeClr val="bg1"/>
                </a:solidFill>
              </a:rPr>
              <a:t>assume son pouvoir d’obliger l’Etat à changer le « modèle anthropocentrique égoïste </a:t>
            </a:r>
            <a:r>
              <a:rPr lang="fr-FR" dirty="0"/>
              <a:t>» caractérisé par une expansion démographique démesurée, l’adoption d’un système consumériste et l’exploitation excessive des ressources naturelles, </a:t>
            </a:r>
            <a:r>
              <a:rPr lang="fr-FR" dirty="0">
                <a:solidFill>
                  <a:schemeClr val="bg1"/>
                </a:solidFill>
              </a:rPr>
              <a:t>pour aller vers une société plus écocentrée</a:t>
            </a:r>
            <a:r>
              <a:rPr lang="fr-FR" dirty="0"/>
              <a:t>. </a:t>
            </a:r>
          </a:p>
          <a:p>
            <a:r>
              <a:rPr lang="fr-FR" dirty="0"/>
              <a:t>Il est </a:t>
            </a:r>
            <a:r>
              <a:rPr lang="fr-FR" dirty="0">
                <a:solidFill>
                  <a:schemeClr val="bg1"/>
                </a:solidFill>
              </a:rPr>
              <a:t>ordonné à la présidence </a:t>
            </a:r>
            <a:r>
              <a:rPr lang="fr-FR" dirty="0"/>
              <a:t>d’agir avec les demandeurs, des communautés affectées et la population intéressée, pour </a:t>
            </a:r>
            <a:r>
              <a:rPr lang="fr-FR" dirty="0">
                <a:solidFill>
                  <a:schemeClr val="bg1"/>
                </a:solidFill>
              </a:rPr>
              <a:t>formuler le plan d’action contre la déforestation et ses effets sur le plan climatique</a:t>
            </a:r>
            <a:r>
              <a:rPr lang="fr-FR" dirty="0"/>
              <a:t>. </a:t>
            </a:r>
          </a:p>
          <a:p>
            <a:r>
              <a:rPr lang="fr-FR" dirty="0"/>
              <a:t>Elle </a:t>
            </a:r>
            <a:r>
              <a:rPr lang="fr-FR" dirty="0">
                <a:solidFill>
                  <a:schemeClr val="bg1"/>
                </a:solidFill>
              </a:rPr>
              <a:t>ordonne</a:t>
            </a:r>
            <a:r>
              <a:rPr lang="fr-FR" dirty="0"/>
              <a:t> aussi à la présidence et à toutes les instances locales, </a:t>
            </a:r>
            <a:r>
              <a:rPr lang="fr-FR" dirty="0">
                <a:solidFill>
                  <a:schemeClr val="bg1"/>
                </a:solidFill>
              </a:rPr>
              <a:t>de faire un pacte intergénérationnel contre la déforestation. </a:t>
            </a:r>
          </a:p>
          <a:p>
            <a:r>
              <a:rPr lang="fr-FR" dirty="0"/>
              <a:t>La question de la séparation des pouvoirs est moins brûlante pour les juridictions latino-américaines qui ont à leur disposition des procédures très spécifiques. Mais c’est une lutte contre des intérêts puissants, impliqués dans l’accaparement des terres, les cultures à usage illicite, les infrastructures, l’agroindustrie et la coupe illégale d’arbres, toutes activités rentables qui aggravent le changement climatique.</a:t>
            </a:r>
          </a:p>
        </p:txBody>
      </p:sp>
    </p:spTree>
    <p:extLst>
      <p:ext uri="{BB962C8B-B14F-4D97-AF65-F5344CB8AC3E}">
        <p14:creationId xmlns:p14="http://schemas.microsoft.com/office/powerpoint/2010/main" val="38985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5DBFE8-3453-5F43-9893-4E411A2A04BA}"/>
              </a:ext>
            </a:extLst>
          </p:cNvPr>
          <p:cNvSpPr>
            <a:spLocks noGrp="1"/>
          </p:cNvSpPr>
          <p:nvPr>
            <p:ph type="title"/>
          </p:nvPr>
        </p:nvSpPr>
        <p:spPr>
          <a:xfrm flipV="1">
            <a:off x="760331" y="194311"/>
            <a:ext cx="9613861" cy="45719"/>
          </a:xfrm>
        </p:spPr>
        <p:txBody>
          <a:bodyPr>
            <a:normAutofit fontScale="90000"/>
          </a:bodyPr>
          <a:lstStyle/>
          <a:p>
            <a:r>
              <a:rPr lang="fr-FR" dirty="0"/>
              <a:t>L</a:t>
            </a:r>
          </a:p>
        </p:txBody>
      </p:sp>
      <p:sp>
        <p:nvSpPr>
          <p:cNvPr id="3" name="Espace réservé du contenu 2">
            <a:extLst>
              <a:ext uri="{FF2B5EF4-FFF2-40B4-BE49-F238E27FC236}">
                <a16:creationId xmlns:a16="http://schemas.microsoft.com/office/drawing/2014/main" id="{7DD0A30D-C789-A24F-983D-A950835BC140}"/>
              </a:ext>
            </a:extLst>
          </p:cNvPr>
          <p:cNvSpPr>
            <a:spLocks noGrp="1"/>
          </p:cNvSpPr>
          <p:nvPr>
            <p:ph idx="1"/>
          </p:nvPr>
        </p:nvSpPr>
        <p:spPr>
          <a:xfrm>
            <a:off x="760330" y="1264708"/>
            <a:ext cx="9613861" cy="5398981"/>
          </a:xfrm>
        </p:spPr>
        <p:txBody>
          <a:bodyPr>
            <a:normAutofit lnSpcReduction="10000"/>
          </a:bodyPr>
          <a:lstStyle/>
          <a:p>
            <a:r>
              <a:rPr lang="fr-FR" dirty="0"/>
              <a:t>Dans l’affaire Urgenda, x le pourcentage et le rythme de réduction des émissions choisis par l’Etat </a:t>
            </a:r>
          </a:p>
          <a:p>
            <a:r>
              <a:rPr lang="fr-FR" dirty="0"/>
              <a:t>Les </a:t>
            </a:r>
            <a:r>
              <a:rPr lang="fr-FR" dirty="0" err="1"/>
              <a:t>Pbas</a:t>
            </a:r>
            <a:r>
              <a:rPr lang="fr-FR" dirty="0"/>
              <a:t> </a:t>
            </a:r>
            <a:r>
              <a:rPr lang="fr-FR" dirty="0">
                <a:solidFill>
                  <a:srgbClr val="92D050"/>
                </a:solidFill>
              </a:rPr>
              <a:t>n’ont pas une « stricte séparation des pouvoirs » </a:t>
            </a:r>
            <a:r>
              <a:rPr lang="fr-FR" dirty="0"/>
              <a:t>mais distribution des fonctions entre l’exécutif et le judiciaire,</a:t>
            </a:r>
          </a:p>
          <a:p>
            <a:r>
              <a:rPr lang="fr-FR" dirty="0">
                <a:solidFill>
                  <a:schemeClr val="bg1"/>
                </a:solidFill>
              </a:rPr>
              <a:t>L’Etat de droit exige que les actions des corps politiques puissent être évalués par une cour indépendante, même si la Cour ne doit pas entrer dans le domaine des choix politiques </a:t>
            </a:r>
          </a:p>
          <a:p>
            <a:r>
              <a:rPr lang="fr-FR" dirty="0"/>
              <a:t>Les juges </a:t>
            </a:r>
            <a:r>
              <a:rPr lang="fr-FR" dirty="0">
                <a:sym typeface="Wingdings" pitchFamily="2" charset="2"/>
              </a:rPr>
              <a:t></a:t>
            </a:r>
            <a:r>
              <a:rPr lang="fr-FR" dirty="0"/>
              <a:t>légitimité démocratique d’une autre nature que celle qui vient de l’élection, et l’obligation de protéger les citoyens contre l’Etat, quoiqu’avec « retenue » : la manière de réaliser l’objectif des 2° maximum </a:t>
            </a:r>
            <a:r>
              <a:rPr lang="fr-FR" dirty="0">
                <a:sym typeface="Wingdings" pitchFamily="2" charset="2"/>
              </a:rPr>
              <a:t></a:t>
            </a:r>
            <a:r>
              <a:rPr lang="fr-FR" dirty="0"/>
              <a:t> pouvoir discrétionnaire du gouvernement, large pas illimité.</a:t>
            </a:r>
          </a:p>
          <a:p>
            <a:r>
              <a:rPr lang="fr-FR" dirty="0"/>
              <a:t>Dans la droite ligne des données issues du GIEC, les juges argumentent pour prouver qu’il est moins coûteux de faire tout de suite que de faire plus tard</a:t>
            </a:r>
          </a:p>
          <a:p>
            <a:endParaRPr lang="fr-FR" dirty="0"/>
          </a:p>
        </p:txBody>
      </p:sp>
    </p:spTree>
    <p:extLst>
      <p:ext uri="{BB962C8B-B14F-4D97-AF65-F5344CB8AC3E}">
        <p14:creationId xmlns:p14="http://schemas.microsoft.com/office/powerpoint/2010/main" val="193681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BC294-0154-B644-B4F9-19D9C49F70DC}"/>
              </a:ext>
            </a:extLst>
          </p:cNvPr>
          <p:cNvSpPr>
            <a:spLocks noGrp="1"/>
          </p:cNvSpPr>
          <p:nvPr>
            <p:ph type="title"/>
          </p:nvPr>
        </p:nvSpPr>
        <p:spPr>
          <a:xfrm>
            <a:off x="680320" y="921811"/>
            <a:ext cx="9613861" cy="458352"/>
          </a:xfrm>
        </p:spPr>
        <p:txBody>
          <a:bodyPr>
            <a:normAutofit/>
          </a:bodyPr>
          <a:lstStyle/>
          <a:p>
            <a:r>
              <a:rPr lang="fr-FR" sz="2400" dirty="0"/>
              <a:t>II. En France, respecter la séparation des pouvoirs ou jouer avec ?</a:t>
            </a:r>
          </a:p>
        </p:txBody>
      </p:sp>
      <p:sp>
        <p:nvSpPr>
          <p:cNvPr id="3" name="Espace réservé du contenu 2">
            <a:extLst>
              <a:ext uri="{FF2B5EF4-FFF2-40B4-BE49-F238E27FC236}">
                <a16:creationId xmlns:a16="http://schemas.microsoft.com/office/drawing/2014/main" id="{2E43F381-EB79-F44C-9C61-A01F72E90387}"/>
              </a:ext>
            </a:extLst>
          </p:cNvPr>
          <p:cNvSpPr>
            <a:spLocks noGrp="1"/>
          </p:cNvSpPr>
          <p:nvPr>
            <p:ph idx="1"/>
          </p:nvPr>
        </p:nvSpPr>
        <p:spPr>
          <a:xfrm>
            <a:off x="680320" y="2113946"/>
            <a:ext cx="9613861" cy="4724609"/>
          </a:xfrm>
        </p:spPr>
        <p:txBody>
          <a:bodyPr>
            <a:normAutofit fontScale="92500" lnSpcReduction="20000"/>
          </a:bodyPr>
          <a:lstStyle/>
          <a:p>
            <a:r>
              <a:rPr lang="fr-FR" dirty="0">
                <a:solidFill>
                  <a:schemeClr val="bg2">
                    <a:lumMod val="40000"/>
                    <a:lumOff val="60000"/>
                  </a:schemeClr>
                </a:solidFill>
              </a:rPr>
              <a:t>Grande </a:t>
            </a:r>
            <a:r>
              <a:rPr lang="fr-FR" dirty="0" err="1">
                <a:solidFill>
                  <a:schemeClr val="bg2">
                    <a:lumMod val="40000"/>
                    <a:lumOff val="60000"/>
                  </a:schemeClr>
                </a:solidFill>
              </a:rPr>
              <a:t>Synthe</a:t>
            </a:r>
            <a:r>
              <a:rPr lang="fr-FR" dirty="0">
                <a:solidFill>
                  <a:schemeClr val="bg2">
                    <a:lumMod val="40000"/>
                    <a:lumOff val="60000"/>
                  </a:schemeClr>
                </a:solidFill>
              </a:rPr>
              <a:t> CE </a:t>
            </a:r>
            <a:r>
              <a:rPr lang="fr-FR" dirty="0" err="1">
                <a:solidFill>
                  <a:schemeClr val="bg2">
                    <a:lumMod val="40000"/>
                    <a:lumOff val="60000"/>
                  </a:schemeClr>
                </a:solidFill>
              </a:rPr>
              <a:t>nov</a:t>
            </a:r>
            <a:r>
              <a:rPr lang="fr-FR" dirty="0">
                <a:solidFill>
                  <a:schemeClr val="bg2">
                    <a:lumMod val="40000"/>
                    <a:lumOff val="60000"/>
                  </a:schemeClr>
                </a:solidFill>
              </a:rPr>
              <a:t> 2020 </a:t>
            </a:r>
            <a:r>
              <a:rPr lang="fr-FR" dirty="0"/>
              <a:t>: le maire va très loin </a:t>
            </a:r>
            <a:r>
              <a:rPr lang="fr-FR" dirty="0">
                <a:sym typeface="Wingdings" pitchFamily="2" charset="2"/>
              </a:rPr>
              <a:t> « prendre toute mesure … infléchir la courbe », « rendre obligatoire la priorité climatique » : « </a:t>
            </a:r>
            <a:r>
              <a:rPr lang="fr-FR" dirty="0"/>
              <a:t> le fait, pour le pouvoir </a:t>
            </a:r>
            <a:r>
              <a:rPr lang="fr-FR" dirty="0" err="1"/>
              <a:t>exécutif</a:t>
            </a:r>
            <a:r>
              <a:rPr lang="fr-FR" dirty="0"/>
              <a:t>, de s'abstenir de soumettre un projet de loi au Parlement, touche aux rapports entre les pouvoirs publics constitutionnels et </a:t>
            </a:r>
            <a:r>
              <a:rPr lang="fr-FR" dirty="0" err="1">
                <a:solidFill>
                  <a:schemeClr val="bg1"/>
                </a:solidFill>
              </a:rPr>
              <a:t>échappe</a:t>
            </a:r>
            <a:r>
              <a:rPr lang="fr-FR" dirty="0">
                <a:solidFill>
                  <a:schemeClr val="bg1"/>
                </a:solidFill>
              </a:rPr>
              <a:t>, par là-</a:t>
            </a:r>
            <a:r>
              <a:rPr lang="fr-FR" dirty="0" err="1">
                <a:solidFill>
                  <a:schemeClr val="bg1"/>
                </a:solidFill>
              </a:rPr>
              <a:t>même</a:t>
            </a:r>
            <a:r>
              <a:rPr lang="fr-FR" dirty="0">
                <a:solidFill>
                  <a:schemeClr val="bg1"/>
                </a:solidFill>
              </a:rPr>
              <a:t>, à la </a:t>
            </a:r>
            <a:r>
              <a:rPr lang="fr-FR" dirty="0" err="1">
                <a:solidFill>
                  <a:schemeClr val="bg1"/>
                </a:solidFill>
              </a:rPr>
              <a:t>compétence</a:t>
            </a:r>
            <a:r>
              <a:rPr lang="fr-FR" dirty="0">
                <a:solidFill>
                  <a:schemeClr val="bg1"/>
                </a:solidFill>
              </a:rPr>
              <a:t> de la juridiction administrative </a:t>
            </a:r>
            <a:r>
              <a:rPr lang="fr-FR" dirty="0"/>
              <a:t>».</a:t>
            </a:r>
          </a:p>
          <a:p>
            <a:r>
              <a:rPr lang="fr-FR" dirty="0"/>
              <a:t>Mais en raison de son littoral, horizon 2040, inéluctable … justifie d’un intérêt à agir</a:t>
            </a:r>
          </a:p>
          <a:p>
            <a:r>
              <a:rPr lang="fr-FR" dirty="0"/>
              <a:t>Or dépassement du 1</a:t>
            </a:r>
            <a:r>
              <a:rPr lang="fr-FR" baseline="30000" dirty="0"/>
              <a:t>er</a:t>
            </a:r>
            <a:r>
              <a:rPr lang="fr-FR" dirty="0"/>
              <a:t> budget carbone puis </a:t>
            </a:r>
            <a:r>
              <a:rPr lang="fr-FR" dirty="0" err="1"/>
              <a:t>modif</a:t>
            </a:r>
            <a:r>
              <a:rPr lang="fr-FR" dirty="0"/>
              <a:t> 2, 3 pour atteindre 4 … 2033 = report de l’effort, donc supplément d’instruction</a:t>
            </a:r>
          </a:p>
          <a:p>
            <a:r>
              <a:rPr lang="fr-FR" dirty="0"/>
              <a:t>CNUCC et Accord de Paris dépourvus d’effet direct </a:t>
            </a:r>
            <a:r>
              <a:rPr lang="fr-FR" dirty="0">
                <a:solidFill>
                  <a:schemeClr val="bg1"/>
                </a:solidFill>
              </a:rPr>
              <a:t>Mais pt.12 : </a:t>
            </a:r>
            <a:r>
              <a:rPr lang="fr-FR" i="1" dirty="0" err="1">
                <a:solidFill>
                  <a:schemeClr val="bg1"/>
                </a:solidFill>
              </a:rPr>
              <a:t>doitven</a:t>
            </a:r>
            <a:r>
              <a:rPr lang="fr-FR" i="1" dirty="0">
                <a:solidFill>
                  <a:schemeClr val="bg1"/>
                </a:solidFill>
              </a:rPr>
              <a:t> « néanmoins être prises en considération dans l'interprétation des dispositions de droit national, notamment celles citées au point 11, qui, se référant aux objectifs qu'elles fixent, ont précisément pour objet de les mettre en œuvre ».</a:t>
            </a:r>
            <a:r>
              <a:rPr lang="fr-FR" i="1" dirty="0"/>
              <a:t> </a:t>
            </a:r>
            <a:endParaRPr lang="fr-FR" i="1" dirty="0">
              <a:solidFill>
                <a:schemeClr val="bg1"/>
              </a:solidFill>
            </a:endParaRPr>
          </a:p>
          <a:p>
            <a:r>
              <a:rPr lang="fr-FR" dirty="0"/>
              <a:t>Ce point ne donne-t-il pas une certaine consistance au droit mou par ce que l’on a appelé la portée interprétative pour le droit français ?</a:t>
            </a:r>
          </a:p>
          <a:p>
            <a:endParaRPr lang="fr-FR" dirty="0"/>
          </a:p>
        </p:txBody>
      </p:sp>
    </p:spTree>
    <p:extLst>
      <p:ext uri="{BB962C8B-B14F-4D97-AF65-F5344CB8AC3E}">
        <p14:creationId xmlns:p14="http://schemas.microsoft.com/office/powerpoint/2010/main" val="384053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33761-5446-A140-AB95-AE1490CD8DF8}"/>
              </a:ext>
            </a:extLst>
          </p:cNvPr>
          <p:cNvSpPr>
            <a:spLocks noGrp="1"/>
          </p:cNvSpPr>
          <p:nvPr>
            <p:ph type="title"/>
          </p:nvPr>
        </p:nvSpPr>
        <p:spPr>
          <a:xfrm>
            <a:off x="680321" y="528066"/>
            <a:ext cx="9613861" cy="891540"/>
          </a:xfrm>
        </p:spPr>
        <p:txBody>
          <a:bodyPr>
            <a:normAutofit/>
          </a:bodyPr>
          <a:lstStyle/>
          <a:p>
            <a:r>
              <a:rPr lang="fr-FR" sz="2400" dirty="0"/>
              <a:t>CE Grande </a:t>
            </a:r>
            <a:r>
              <a:rPr lang="fr-FR" sz="2400" dirty="0" err="1"/>
              <a:t>Synthe</a:t>
            </a:r>
            <a:r>
              <a:rPr lang="fr-FR" sz="2400" dirty="0"/>
              <a:t> 12 </a:t>
            </a:r>
            <a:r>
              <a:rPr lang="fr-FR" sz="2400" dirty="0" err="1"/>
              <a:t>fev</a:t>
            </a:r>
            <a:r>
              <a:rPr lang="fr-FR" sz="2400" dirty="0"/>
              <a:t> 2021</a:t>
            </a:r>
          </a:p>
        </p:txBody>
      </p:sp>
      <p:sp>
        <p:nvSpPr>
          <p:cNvPr id="3" name="Espace réservé du contenu 2">
            <a:extLst>
              <a:ext uri="{FF2B5EF4-FFF2-40B4-BE49-F238E27FC236}">
                <a16:creationId xmlns:a16="http://schemas.microsoft.com/office/drawing/2014/main" id="{DFC938EF-FE39-C446-8784-60EEE7EE2D24}"/>
              </a:ext>
            </a:extLst>
          </p:cNvPr>
          <p:cNvSpPr>
            <a:spLocks noGrp="1"/>
          </p:cNvSpPr>
          <p:nvPr>
            <p:ph idx="1"/>
          </p:nvPr>
        </p:nvSpPr>
        <p:spPr>
          <a:xfrm>
            <a:off x="680320" y="2077974"/>
            <a:ext cx="9613861" cy="4918919"/>
          </a:xfrm>
        </p:spPr>
        <p:txBody>
          <a:bodyPr>
            <a:normAutofit/>
          </a:bodyPr>
          <a:lstStyle/>
          <a:p>
            <a:r>
              <a:rPr lang="fr-FR" dirty="0"/>
              <a:t>Recours est rejeté en ce qu’il critique le fait que « le plan attaqué … ne prévoit pas de moyens financiers suffisants dédiés à sa mise en </a:t>
            </a:r>
            <a:r>
              <a:rPr lang="fr-FR" dirty="0" err="1"/>
              <a:t>oeuvre</a:t>
            </a:r>
            <a:r>
              <a:rPr lang="fr-FR" dirty="0"/>
              <a:t>, en ce qu'il ne comporte pas d'objectifs précis et chiffrés traduisant les recommandations formulées par le CGEDD dans son rapport de novembre 2015 et en ce qu'il ne prévoit pas d'outils d'évaluation, de suivi et de contrôle des mesures qu'il préconise ». </a:t>
            </a:r>
          </a:p>
          <a:p>
            <a:r>
              <a:rPr lang="fr-FR" dirty="0"/>
              <a:t>Or ce sont effectivement des causes d’inefficacité, de fuite ; ce qui est reproché est de ne pas se fonder sur une « norme précise relative au contenu et à la portée que devrait avoir ce document ». </a:t>
            </a:r>
          </a:p>
          <a:p>
            <a:pPr lvl="1"/>
            <a:r>
              <a:rPr lang="fr-FR" dirty="0"/>
              <a:t>Donc le gvt peut afficher des plans, objectifs etc. il est inattaquable s’il ne fixe pas une norme précise et obligatoire</a:t>
            </a:r>
          </a:p>
        </p:txBody>
      </p:sp>
    </p:spTree>
    <p:extLst>
      <p:ext uri="{BB962C8B-B14F-4D97-AF65-F5344CB8AC3E}">
        <p14:creationId xmlns:p14="http://schemas.microsoft.com/office/powerpoint/2010/main" val="349830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DCAA61-06CC-F94F-BD68-5356D47B4408}"/>
              </a:ext>
            </a:extLst>
          </p:cNvPr>
          <p:cNvSpPr>
            <a:spLocks noGrp="1"/>
          </p:cNvSpPr>
          <p:nvPr>
            <p:ph type="title"/>
          </p:nvPr>
        </p:nvSpPr>
        <p:spPr/>
        <p:txBody>
          <a:bodyPr/>
          <a:lstStyle/>
          <a:p>
            <a:r>
              <a:rPr lang="fr-FR" dirty="0"/>
              <a:t>III. Cela s’oppose aux dispositifs précis : pollution atmosphérique</a:t>
            </a:r>
          </a:p>
        </p:txBody>
      </p:sp>
      <p:sp>
        <p:nvSpPr>
          <p:cNvPr id="3" name="Espace réservé du contenu 2">
            <a:extLst>
              <a:ext uri="{FF2B5EF4-FFF2-40B4-BE49-F238E27FC236}">
                <a16:creationId xmlns:a16="http://schemas.microsoft.com/office/drawing/2014/main" id="{13D1DB67-EBEE-8746-A196-8EEA4F9AB620}"/>
              </a:ext>
            </a:extLst>
          </p:cNvPr>
          <p:cNvSpPr>
            <a:spLocks noGrp="1"/>
          </p:cNvSpPr>
          <p:nvPr>
            <p:ph idx="1"/>
          </p:nvPr>
        </p:nvSpPr>
        <p:spPr/>
        <p:txBody>
          <a:bodyPr/>
          <a:lstStyle/>
          <a:p>
            <a:r>
              <a:rPr lang="fr-FR" dirty="0"/>
              <a:t>Juste pour rappel</a:t>
            </a:r>
          </a:p>
          <a:p>
            <a:r>
              <a:rPr lang="fr-FR" dirty="0"/>
              <a:t>Pour ce qui concerne des polluants, type N02, des chiffres à ne pas dépasser sont décidés et la CJUE en fait une OR et non une OM </a:t>
            </a:r>
            <a:r>
              <a:rPr lang="fr-FR" dirty="0">
                <a:sym typeface="Wingdings" pitchFamily="2" charset="2"/>
              </a:rPr>
              <a:t> établir un plan conforme ne suffit pas ; obligation faite à la juridiction nationale  injonctions</a:t>
            </a:r>
          </a:p>
          <a:p>
            <a:r>
              <a:rPr lang="fr-FR" dirty="0">
                <a:sym typeface="Wingdings" pitchFamily="2" charset="2"/>
              </a:rPr>
              <a:t>Le CE en déduit </a:t>
            </a:r>
          </a:p>
          <a:p>
            <a:pPr lvl="1"/>
            <a:r>
              <a:rPr lang="fr-FR" dirty="0">
                <a:sym typeface="Wingdings" pitchFamily="2" charset="2"/>
              </a:rPr>
              <a:t>en 2017 que, faute de résultats avec le plan prévu, l’Etat doit prendre de nouvelles mesures, injonction de faire</a:t>
            </a:r>
          </a:p>
          <a:p>
            <a:pPr lvl="1"/>
            <a:r>
              <a:rPr lang="fr-FR" dirty="0">
                <a:sym typeface="Wingdings" pitchFamily="2" charset="2"/>
              </a:rPr>
              <a:t>Puis en 2020, obligation de faire sous astreinte 10 m par semaine de retard</a:t>
            </a:r>
          </a:p>
          <a:p>
            <a:endParaRPr lang="fr-FR" dirty="0"/>
          </a:p>
        </p:txBody>
      </p:sp>
    </p:spTree>
    <p:extLst>
      <p:ext uri="{BB962C8B-B14F-4D97-AF65-F5344CB8AC3E}">
        <p14:creationId xmlns:p14="http://schemas.microsoft.com/office/powerpoint/2010/main" val="337865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7EA85-4B98-7A42-ACFA-FA89BF1BC49B}"/>
              </a:ext>
            </a:extLst>
          </p:cNvPr>
          <p:cNvSpPr>
            <a:spLocks noGrp="1"/>
          </p:cNvSpPr>
          <p:nvPr>
            <p:ph type="title"/>
          </p:nvPr>
        </p:nvSpPr>
        <p:spPr>
          <a:xfrm>
            <a:off x="680321" y="899532"/>
            <a:ext cx="9613861" cy="629802"/>
          </a:xfrm>
        </p:spPr>
        <p:txBody>
          <a:bodyPr>
            <a:noAutofit/>
          </a:bodyPr>
          <a:lstStyle/>
          <a:p>
            <a:r>
              <a:rPr lang="fr-FR" sz="2400" dirty="0"/>
              <a:t>IV TA Paris 3 </a:t>
            </a:r>
            <a:r>
              <a:rPr lang="fr-FR" sz="2400" dirty="0" err="1"/>
              <a:t>fev</a:t>
            </a:r>
            <a:r>
              <a:rPr lang="fr-FR" sz="2400" dirty="0"/>
              <a:t>. 2021 et séparation pouvoirs ; derrière les avancées, les limites</a:t>
            </a:r>
          </a:p>
        </p:txBody>
      </p:sp>
      <p:sp>
        <p:nvSpPr>
          <p:cNvPr id="3" name="Espace réservé du contenu 2">
            <a:extLst>
              <a:ext uri="{FF2B5EF4-FFF2-40B4-BE49-F238E27FC236}">
                <a16:creationId xmlns:a16="http://schemas.microsoft.com/office/drawing/2014/main" id="{B43F4F41-2C71-BB40-8E6E-7865D6AAF52F}"/>
              </a:ext>
            </a:extLst>
          </p:cNvPr>
          <p:cNvSpPr>
            <a:spLocks noGrp="1"/>
          </p:cNvSpPr>
          <p:nvPr>
            <p:ph idx="1"/>
          </p:nvPr>
        </p:nvSpPr>
        <p:spPr>
          <a:xfrm>
            <a:off x="680321" y="2286553"/>
            <a:ext cx="9613861" cy="4473149"/>
          </a:xfrm>
        </p:spPr>
        <p:txBody>
          <a:bodyPr>
            <a:normAutofit fontScale="85000" lnSpcReduction="20000"/>
          </a:bodyPr>
          <a:lstStyle/>
          <a:p>
            <a:r>
              <a:rPr lang="fr-FR" dirty="0"/>
              <a:t>Sanctuarisation de la liberté politique de l’Etat français : </a:t>
            </a:r>
          </a:p>
          <a:p>
            <a:pPr lvl="1"/>
            <a:r>
              <a:rPr lang="fr-FR" dirty="0"/>
              <a:t>« l’État français, … </a:t>
            </a:r>
            <a:r>
              <a:rPr lang="fr-FR" u="sng" dirty="0"/>
              <a:t>a reconnu l’existence d’une « urgence</a:t>
            </a:r>
            <a:r>
              <a:rPr lang="fr-FR" dirty="0"/>
              <a:t> » ; </a:t>
            </a:r>
            <a:r>
              <a:rPr lang="fr-FR" u="sng" dirty="0"/>
              <a:t>reconnu sa </a:t>
            </a:r>
            <a:r>
              <a:rPr lang="fr-FR" u="sng" dirty="0" err="1"/>
              <a:t>capacite</a:t>
            </a:r>
            <a:r>
              <a:rPr lang="fr-FR" u="sng" dirty="0"/>
              <a:t>́ à agir</a:t>
            </a:r>
            <a:r>
              <a:rPr lang="fr-FR" dirty="0"/>
              <a:t> effectivement sur ce </a:t>
            </a:r>
            <a:r>
              <a:rPr lang="fr-FR" dirty="0" err="1"/>
              <a:t>phénomène</a:t>
            </a:r>
            <a:r>
              <a:rPr lang="fr-FR" dirty="0"/>
              <a:t> pour - en </a:t>
            </a:r>
            <a:r>
              <a:rPr lang="fr-FR" u="sng" dirty="0"/>
              <a:t>limiter les causes</a:t>
            </a:r>
            <a:r>
              <a:rPr lang="fr-FR" dirty="0"/>
              <a:t> - en </a:t>
            </a:r>
            <a:r>
              <a:rPr lang="fr-FR" u="sng" dirty="0" err="1"/>
              <a:t>atténuer</a:t>
            </a:r>
            <a:r>
              <a:rPr lang="fr-FR" u="sng" dirty="0"/>
              <a:t> les </a:t>
            </a:r>
            <a:r>
              <a:rPr lang="fr-FR" u="sng" dirty="0" err="1"/>
              <a:t>conséquences</a:t>
            </a:r>
            <a:r>
              <a:rPr lang="fr-FR" dirty="0"/>
              <a:t> </a:t>
            </a:r>
            <a:r>
              <a:rPr lang="fr-FR" dirty="0" err="1"/>
              <a:t>néfastes</a:t>
            </a:r>
            <a:r>
              <a:rPr lang="fr-FR" dirty="0"/>
              <a:t>. </a:t>
            </a:r>
          </a:p>
          <a:p>
            <a:r>
              <a:rPr lang="fr-FR" dirty="0"/>
              <a:t>A </a:t>
            </a:r>
            <a:r>
              <a:rPr lang="fr-FR" dirty="0">
                <a:solidFill>
                  <a:schemeClr val="bg1"/>
                </a:solidFill>
              </a:rPr>
              <a:t>choisi</a:t>
            </a:r>
            <a:r>
              <a:rPr lang="fr-FR" dirty="0"/>
              <a:t> de souscrire des engagements internat et d’exercer son pouvoir de </a:t>
            </a:r>
            <a:r>
              <a:rPr lang="fr-FR" dirty="0" err="1"/>
              <a:t>réglementation</a:t>
            </a:r>
            <a:r>
              <a:rPr lang="fr-FR" dirty="0"/>
              <a:t> » : « </a:t>
            </a:r>
            <a:r>
              <a:rPr lang="fr-FR" dirty="0" err="1"/>
              <a:t>échéances</a:t>
            </a:r>
            <a:r>
              <a:rPr lang="fr-FR" dirty="0"/>
              <a:t> </a:t>
            </a:r>
            <a:r>
              <a:rPr lang="fr-FR" dirty="0" err="1"/>
              <a:t>précises</a:t>
            </a:r>
            <a:r>
              <a:rPr lang="fr-FR" dirty="0"/>
              <a:t> et successives », « objectifs ». </a:t>
            </a:r>
          </a:p>
          <a:p>
            <a:r>
              <a:rPr lang="fr-FR" dirty="0"/>
              <a:t>Insuffisance des engagements pris par la France pour atteindre l’objectif de 1,5°? Jeux sur lien de causalité</a:t>
            </a:r>
          </a:p>
          <a:p>
            <a:pPr lvl="1"/>
            <a:r>
              <a:rPr lang="fr-FR" dirty="0"/>
              <a:t>les engagements pris par l’ensemble des </a:t>
            </a:r>
            <a:r>
              <a:rPr lang="fr-FR" dirty="0" err="1"/>
              <a:t>États</a:t>
            </a:r>
            <a:r>
              <a:rPr lang="fr-FR" dirty="0"/>
              <a:t> seraient insuffisants ? Pas de preuve du lien insuffisance et </a:t>
            </a:r>
            <a:r>
              <a:rPr lang="fr-FR" dirty="0" err="1"/>
              <a:t>préjudice</a:t>
            </a:r>
            <a:r>
              <a:rPr lang="fr-FR" dirty="0"/>
              <a:t> </a:t>
            </a:r>
            <a:r>
              <a:rPr lang="fr-FR" dirty="0" err="1"/>
              <a:t>écologique</a:t>
            </a:r>
            <a:r>
              <a:rPr lang="fr-FR" dirty="0"/>
              <a:t> invoqué. </a:t>
            </a:r>
          </a:p>
          <a:p>
            <a:pPr lvl="1"/>
            <a:r>
              <a:rPr lang="fr-FR" dirty="0"/>
              <a:t>Puis pt par pt, « l’</a:t>
            </a:r>
            <a:r>
              <a:rPr lang="fr-FR" dirty="0" err="1"/>
              <a:t>écart</a:t>
            </a:r>
            <a:r>
              <a:rPr lang="fr-FR" dirty="0"/>
              <a:t> ainsi constaté entre les objectifs et les </a:t>
            </a:r>
            <a:r>
              <a:rPr lang="fr-FR" dirty="0" err="1"/>
              <a:t>réalisations</a:t>
            </a:r>
            <a:r>
              <a:rPr lang="fr-FR" dirty="0"/>
              <a:t>, </a:t>
            </a:r>
            <a:r>
              <a:rPr lang="fr-FR" dirty="0" err="1"/>
              <a:t>dès</a:t>
            </a:r>
            <a:r>
              <a:rPr lang="fr-FR" dirty="0"/>
              <a:t> lors que l’</a:t>
            </a:r>
            <a:r>
              <a:rPr lang="fr-FR" dirty="0" err="1"/>
              <a:t>amélioration</a:t>
            </a:r>
            <a:r>
              <a:rPr lang="fr-FR" dirty="0"/>
              <a:t> de l’</a:t>
            </a:r>
            <a:r>
              <a:rPr lang="fr-FR" dirty="0" err="1"/>
              <a:t>efficacite</a:t>
            </a:r>
            <a:r>
              <a:rPr lang="fr-FR" dirty="0"/>
              <a:t>́ </a:t>
            </a:r>
            <a:r>
              <a:rPr lang="fr-FR" dirty="0" err="1"/>
              <a:t>énergétique</a:t>
            </a:r>
            <a:r>
              <a:rPr lang="fr-FR" dirty="0"/>
              <a:t> n’est qu’une des politiques sectorielles mobilisables en ce domaine, ne peut être regardé comme ayant contribué directement à l’aggravation du </a:t>
            </a:r>
            <a:r>
              <a:rPr lang="fr-FR" dirty="0" err="1"/>
              <a:t>préjudice</a:t>
            </a:r>
            <a:r>
              <a:rPr lang="fr-FR" dirty="0"/>
              <a:t> </a:t>
            </a:r>
            <a:r>
              <a:rPr lang="fr-FR" dirty="0" err="1"/>
              <a:t>écologique</a:t>
            </a:r>
            <a:r>
              <a:rPr lang="fr-FR" dirty="0"/>
              <a:t> » </a:t>
            </a:r>
          </a:p>
          <a:p>
            <a:r>
              <a:rPr lang="fr-FR" dirty="0"/>
              <a:t>Retient une seule possibilité sur base budget carbone : </a:t>
            </a:r>
            <a:r>
              <a:rPr lang="fr-FR" dirty="0">
                <a:solidFill>
                  <a:schemeClr val="bg1"/>
                </a:solidFill>
              </a:rPr>
              <a:t>à hauteur des engagements pris</a:t>
            </a:r>
            <a:r>
              <a:rPr lang="fr-FR" dirty="0"/>
              <a:t> (autonomie politique) et non respectés, possible responsabilité pour éventuelle aggravation du préjudice </a:t>
            </a:r>
            <a:r>
              <a:rPr lang="fr-FR" dirty="0">
                <a:solidFill>
                  <a:schemeClr val="bg1"/>
                </a:solidFill>
              </a:rPr>
              <a:t>lié au non-respect du budget carbone </a:t>
            </a:r>
            <a:r>
              <a:rPr lang="fr-FR" dirty="0"/>
              <a:t>(donc limité à l’engagement) et mesures d’instruction</a:t>
            </a:r>
          </a:p>
        </p:txBody>
      </p:sp>
    </p:spTree>
    <p:extLst>
      <p:ext uri="{BB962C8B-B14F-4D97-AF65-F5344CB8AC3E}">
        <p14:creationId xmlns:p14="http://schemas.microsoft.com/office/powerpoint/2010/main" val="126972400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927</TotalTime>
  <Words>2407</Words>
  <Application>Microsoft Macintosh PowerPoint</Application>
  <PresentationFormat>Grand écran</PresentationFormat>
  <Paragraphs>75</Paragraphs>
  <Slides>9</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Trebuchet MS</vt:lpstr>
      <vt:lpstr>Berlin</vt:lpstr>
      <vt:lpstr>Procès climatiques et séparation des pouvoirs</vt:lpstr>
      <vt:lpstr>Pourquoi la séparation des pouvoirs vs. gouvernement des juges</vt:lpstr>
      <vt:lpstr>I. Faire fi de la séparation des pouvoirs – Affaire Juliana USA</vt:lpstr>
      <vt:lpstr>Cour suprême de Colombie</vt:lpstr>
      <vt:lpstr>L</vt:lpstr>
      <vt:lpstr>II. En France, respecter la séparation des pouvoirs ou jouer avec ?</vt:lpstr>
      <vt:lpstr>CE Grande Synthe 12 fev 2021</vt:lpstr>
      <vt:lpstr>III. Cela s’oppose aux dispositifs précis : pollution atmosphérique</vt:lpstr>
      <vt:lpstr>IV TA Paris 3 fev. 2021 et séparation pouvoirs ; derrière les avancées, les limites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Procès climatiques et séparation des pouvoirs</dc:title>
  <dc:creator>Microsoft Office User</dc:creator>
  <cp:lastModifiedBy>Glen</cp:lastModifiedBy>
  <cp:revision>20</cp:revision>
  <dcterms:created xsi:type="dcterms:W3CDTF">2021-03-15T16:55:20Z</dcterms:created>
  <dcterms:modified xsi:type="dcterms:W3CDTF">2021-03-16T08:29:53Z</dcterms:modified>
</cp:coreProperties>
</file>